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9" r:id="rId2"/>
    <p:sldId id="305" r:id="rId3"/>
    <p:sldId id="341" r:id="rId4"/>
    <p:sldId id="336" r:id="rId5"/>
    <p:sldId id="337" r:id="rId6"/>
    <p:sldId id="338" r:id="rId7"/>
    <p:sldId id="340" r:id="rId8"/>
    <p:sldId id="339" r:id="rId9"/>
    <p:sldId id="343" r:id="rId10"/>
    <p:sldId id="327" r:id="rId11"/>
    <p:sldId id="342" r:id="rId12"/>
    <p:sldId id="324" r:id="rId13"/>
    <p:sldId id="326" r:id="rId14"/>
    <p:sldId id="330" r:id="rId15"/>
    <p:sldId id="345" r:id="rId16"/>
    <p:sldId id="334" r:id="rId17"/>
    <p:sldId id="344" r:id="rId18"/>
    <p:sldId id="331" r:id="rId19"/>
  </p:sldIdLst>
  <p:sldSz cx="9144000" cy="5143500" type="screen16x9"/>
  <p:notesSz cx="6858000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38"/>
  </p:normalViewPr>
  <p:slideViewPr>
    <p:cSldViewPr snapToGrid="0" snapToObjects="1">
      <p:cViewPr varScale="1">
        <p:scale>
          <a:sx n="78" d="100"/>
          <a:sy n="78" d="100"/>
        </p:scale>
        <p:origin x="10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941DD-D3C4-47EF-83F3-2681CE4C0A9A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852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CAFA4-C8A2-447E-9BCA-97F32B8558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64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1" y="4715154"/>
            <a:ext cx="5029200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38636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1200">
        <a:latin typeface="+mn-lt"/>
        <a:ea typeface="+mn-ea"/>
        <a:cs typeface="+mn-cs"/>
        <a:sym typeface="Calibri"/>
      </a:defRPr>
    </a:lvl1pPr>
    <a:lvl2pPr indent="228600" defTabSz="685800" latinLnBrk="0">
      <a:defRPr sz="1200">
        <a:latin typeface="+mn-lt"/>
        <a:ea typeface="+mn-ea"/>
        <a:cs typeface="+mn-cs"/>
        <a:sym typeface="Calibri"/>
      </a:defRPr>
    </a:lvl2pPr>
    <a:lvl3pPr indent="457200" defTabSz="685800" latinLnBrk="0">
      <a:defRPr sz="1200">
        <a:latin typeface="+mn-lt"/>
        <a:ea typeface="+mn-ea"/>
        <a:cs typeface="+mn-cs"/>
        <a:sym typeface="Calibri"/>
      </a:defRPr>
    </a:lvl3pPr>
    <a:lvl4pPr indent="685800" defTabSz="685800" latinLnBrk="0">
      <a:defRPr sz="1200">
        <a:latin typeface="+mn-lt"/>
        <a:ea typeface="+mn-ea"/>
        <a:cs typeface="+mn-cs"/>
        <a:sym typeface="Calibri"/>
      </a:defRPr>
    </a:lvl4pPr>
    <a:lvl5pPr indent="914400" defTabSz="685800" latinLnBrk="0">
      <a:defRPr sz="1200">
        <a:latin typeface="+mn-lt"/>
        <a:ea typeface="+mn-ea"/>
        <a:cs typeface="+mn-cs"/>
        <a:sym typeface="Calibri"/>
      </a:defRPr>
    </a:lvl5pPr>
    <a:lvl6pPr indent="1143000" defTabSz="685800" latinLnBrk="0">
      <a:defRPr sz="1200">
        <a:latin typeface="+mn-lt"/>
        <a:ea typeface="+mn-ea"/>
        <a:cs typeface="+mn-cs"/>
        <a:sym typeface="Calibri"/>
      </a:defRPr>
    </a:lvl6pPr>
    <a:lvl7pPr indent="1371600" defTabSz="685800" latinLnBrk="0">
      <a:defRPr sz="1200">
        <a:latin typeface="+mn-lt"/>
        <a:ea typeface="+mn-ea"/>
        <a:cs typeface="+mn-cs"/>
        <a:sym typeface="Calibri"/>
      </a:defRPr>
    </a:lvl7pPr>
    <a:lvl8pPr indent="1600200" defTabSz="685800" latinLnBrk="0">
      <a:defRPr sz="1200">
        <a:latin typeface="+mn-lt"/>
        <a:ea typeface="+mn-ea"/>
        <a:cs typeface="+mn-cs"/>
        <a:sym typeface="Calibri"/>
      </a:defRPr>
    </a:lvl8pPr>
    <a:lvl9pPr indent="1828800" defTabSz="685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38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02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56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3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73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51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54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69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355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72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77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64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6BF5-3437-497E-B3F9-3659A9FE9ACC}" type="datetimeFigureOut">
              <a:rPr lang="cs-CZ" smtClean="0"/>
              <a:t>5. 6. 2019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35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xfrm>
            <a:off x="665822" y="1913652"/>
            <a:ext cx="7869097" cy="11274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cs-CZ" sz="2000" b="1" dirty="0">
                <a:solidFill>
                  <a:srgbClr val="F4971E"/>
                </a:solidFill>
              </a:rPr>
              <a:t>Národní institut pro další vzdělávání</a:t>
            </a:r>
            <a:r>
              <a:rPr lang="cs-CZ" sz="1600" b="1" dirty="0">
                <a:solidFill>
                  <a:srgbClr val="F4971E"/>
                </a:solidFill>
              </a:rPr>
              <a:t/>
            </a:r>
            <a:br>
              <a:rPr lang="cs-CZ" sz="1600" b="1" dirty="0">
                <a:solidFill>
                  <a:srgbClr val="F4971E"/>
                </a:solidFill>
              </a:rPr>
            </a:b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Partner profesního rozvoje pedagogických pracovníků</a:t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400" b="1" dirty="0">
                <a:solidFill>
                  <a:srgbClr val="F4971E"/>
                </a:solidFill>
              </a:rPr>
              <a:t>Aktivity NIDV pro pedagogické pracovníky </a:t>
            </a:r>
            <a:br>
              <a:rPr lang="cs-CZ" sz="2400" b="1" dirty="0">
                <a:solidFill>
                  <a:srgbClr val="F4971E"/>
                </a:solidFill>
              </a:rPr>
            </a:br>
            <a:r>
              <a:rPr lang="cs-CZ" sz="2400" b="1" dirty="0">
                <a:solidFill>
                  <a:srgbClr val="F4971E"/>
                </a:solidFill>
              </a:rPr>
              <a:t>k prevenci rizikového chování dětí a žáků, </a:t>
            </a:r>
            <a:br>
              <a:rPr lang="cs-CZ" sz="2400" b="1" dirty="0">
                <a:solidFill>
                  <a:srgbClr val="F4971E"/>
                </a:solidFill>
              </a:rPr>
            </a:br>
            <a:r>
              <a:rPr lang="cs-CZ" sz="2400" b="1" dirty="0">
                <a:solidFill>
                  <a:srgbClr val="F4971E"/>
                </a:solidFill>
              </a:rPr>
              <a:t>k problematice šikany a bezpečnosti na školách</a:t>
            </a:r>
            <a:endParaRPr sz="2400" b="1" dirty="0">
              <a:solidFill>
                <a:srgbClr val="F4971E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665823" y="3340014"/>
            <a:ext cx="7563775" cy="45719"/>
          </a:xfrm>
          <a:prstGeom prst="rect">
            <a:avLst/>
          </a:prstGeom>
          <a:solidFill>
            <a:srgbClr val="F4981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665823" y="3695748"/>
            <a:ext cx="7883373" cy="99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algn="ctr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02" y="0"/>
            <a:ext cx="4613097" cy="1781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48" y="358760"/>
            <a:ext cx="1055414" cy="768142"/>
          </a:xfrm>
          <a:prstGeom prst="rect">
            <a:avLst/>
          </a:prstGeom>
        </p:spPr>
      </p:pic>
      <p:sp>
        <p:nvSpPr>
          <p:cNvPr id="10" name="Shape 116"/>
          <p:cNvSpPr/>
          <p:nvPr/>
        </p:nvSpPr>
        <p:spPr>
          <a:xfrm>
            <a:off x="665823" y="3508188"/>
            <a:ext cx="7563775" cy="1286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algn="ctr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Bezpečnost a ochrana zdraví ve školství v ČR – aktuální </a:t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témata 2019, 22. května 2019, Poslanecká sněmovna PČR</a:t>
            </a:r>
          </a:p>
          <a:p>
            <a:pPr algn="just"/>
            <a:endParaRPr lang="cs-CZ" sz="9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PaedDr. Josef Rydlo  </a:t>
            </a:r>
          </a:p>
        </p:txBody>
      </p:sp>
    </p:spTree>
    <p:extLst>
      <p:ext uri="{BB962C8B-B14F-4D97-AF65-F5344CB8AC3E}">
        <p14:creationId xmlns:p14="http://schemas.microsoft.com/office/powerpoint/2010/main" val="175157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452652" y="274636"/>
            <a:ext cx="8229600" cy="1131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500" b="1" dirty="0">
                <a:solidFill>
                  <a:srgbClr val="F4971E"/>
                </a:solidFill>
              </a:rPr>
              <a:t>Kvalifikační studium </a:t>
            </a:r>
            <a:br>
              <a:rPr lang="cs-CZ" sz="2500" b="1" dirty="0">
                <a:solidFill>
                  <a:srgbClr val="F4971E"/>
                </a:solidFill>
              </a:rPr>
            </a:br>
            <a:r>
              <a:rPr lang="cs-CZ" sz="2500" b="1" dirty="0">
                <a:solidFill>
                  <a:srgbClr val="F4971E"/>
                </a:solidFill>
              </a:rPr>
              <a:t>pro ředitele škol a školských zařízení</a:t>
            </a:r>
          </a:p>
        </p:txBody>
      </p:sp>
      <p:sp>
        <p:nvSpPr>
          <p:cNvPr id="121" name="Shape 121"/>
          <p:cNvSpPr/>
          <p:nvPr/>
        </p:nvSpPr>
        <p:spPr>
          <a:xfrm>
            <a:off x="452652" y="1520397"/>
            <a:ext cx="8521959" cy="242887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Systém vzdělávání – členění do modulů: 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Modul B Pracovní právo </a:t>
            </a:r>
            <a:r>
              <a:rPr lang="cs-CZ" sz="1600" dirty="0"/>
              <a:t>–</a:t>
            </a:r>
            <a:r>
              <a:rPr lang="cs-CZ" sz="1600" b="1" dirty="0"/>
              <a:t> </a:t>
            </a:r>
            <a:r>
              <a:rPr lang="cs-CZ" sz="1600" dirty="0"/>
              <a:t>obsahuje témata: </a:t>
            </a:r>
          </a:p>
          <a:p>
            <a:pPr lvl="2"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dirty="0"/>
              <a:t>     Bezpečnost a ochrana zdraví při práci, požární ochrana na školách </a:t>
            </a:r>
            <a:br>
              <a:rPr lang="cs-CZ" sz="1600" dirty="0"/>
            </a:br>
            <a:r>
              <a:rPr lang="cs-CZ" sz="1600" dirty="0"/>
              <a:t>     a školských zařízeních;</a:t>
            </a:r>
          </a:p>
          <a:p>
            <a:pPr lvl="2"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600" dirty="0"/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Modul D </a:t>
            </a:r>
            <a:r>
              <a:rPr lang="cs-CZ" sz="1600" b="1" dirty="0">
                <a:sym typeface="Arial"/>
              </a:rPr>
              <a:t>Organizace školy a pedagogického procesu</a:t>
            </a:r>
            <a:r>
              <a:rPr lang="cs-CZ" sz="1600" dirty="0">
                <a:sym typeface="Arial"/>
              </a:rPr>
              <a:t> </a:t>
            </a:r>
            <a:r>
              <a:rPr lang="cs-CZ" sz="1600" dirty="0"/>
              <a:t> –</a:t>
            </a:r>
            <a:r>
              <a:rPr lang="cs-CZ" sz="1600" dirty="0">
                <a:sym typeface="Arial"/>
              </a:rPr>
              <a:t> obsahuje témata:</a:t>
            </a:r>
          </a:p>
          <a:p>
            <a:pPr lvl="2"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dirty="0">
                <a:sym typeface="Arial"/>
              </a:rPr>
              <a:t>     Bezpečnost a ochrana zdraví při výchově a vzdělávání a úrazy dětí, žáků </a:t>
            </a:r>
            <a:br>
              <a:rPr lang="cs-CZ" sz="1600" dirty="0">
                <a:sym typeface="Arial"/>
              </a:rPr>
            </a:br>
            <a:r>
              <a:rPr lang="cs-CZ" sz="1600" dirty="0">
                <a:sym typeface="Arial"/>
              </a:rPr>
              <a:t>     a studentů.</a:t>
            </a:r>
          </a:p>
        </p:txBody>
      </p:sp>
      <p:sp>
        <p:nvSpPr>
          <p:cNvPr id="124" name="Shape 124"/>
          <p:cNvSpPr/>
          <p:nvPr/>
        </p:nvSpPr>
        <p:spPr>
          <a:xfrm>
            <a:off x="457200" y="1928364"/>
            <a:ext cx="5230930" cy="3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1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82" y="0"/>
            <a:ext cx="3215810" cy="1241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4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E76F18-3EF1-480A-B63E-12D2832C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Kariérní vzdělávání – studia </a:t>
            </a: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0C6725E-22C4-49B6-8A3C-055C44D8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24" y="1487506"/>
            <a:ext cx="7886700" cy="3412180"/>
          </a:xfrm>
        </p:spPr>
        <p:txBody>
          <a:bodyPr>
            <a:noAutofit/>
          </a:bodyPr>
          <a:lstStyle/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6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Studium k výkonu specializovaných činností – prevence sociálně patologických jevů (školní metodik prevence) 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Clr>
                <a:srgbClr val="F4971E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Studium (</a:t>
            </a:r>
            <a:r>
              <a:rPr lang="cs-CZ" sz="1600">
                <a:latin typeface="Arial" panose="020B0604020202020204" pitchFamily="34" charset="0"/>
                <a:cs typeface="Arial" panose="020B0604020202020204" pitchFamily="34" charset="0"/>
              </a:rPr>
              <a:t>274 hodin) je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určeno pro absolventy magisterských studijních programů učitelských oborů nebo pro absolventy magisterského studia neučitelského zaměření doplněného o studium pedagogiky podle § 22 odst. 1 písm. a) zákona č. 563/2004 Sb.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Druh aprobace není rozhodující.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Praha a Střední Čechy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Karlovy Vary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Liberec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 září 2019 plánováno další studium na KP NIDV Karlovy Vary a Brno, dle zájmu i na ostatních KP NIDV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A00EF56-9AAD-487C-8851-F3A574C7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033" y="0"/>
            <a:ext cx="3218967" cy="1243692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73D06959-FC19-426C-A43E-A85F2C1B5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9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648117" y="721045"/>
            <a:ext cx="6355197" cy="1131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500" b="1" dirty="0">
                <a:solidFill>
                  <a:srgbClr val="F4971E"/>
                </a:solidFill>
              </a:rPr>
              <a:t>Kariérní vzdělávání – studia </a:t>
            </a:r>
          </a:p>
        </p:txBody>
      </p:sp>
      <p:sp>
        <p:nvSpPr>
          <p:cNvPr id="121" name="Shape 121"/>
          <p:cNvSpPr/>
          <p:nvPr/>
        </p:nvSpPr>
        <p:spPr>
          <a:xfrm>
            <a:off x="2349006" y="1740852"/>
            <a:ext cx="6522135" cy="154247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      Studium pro asistenty pedagoga:</a:t>
            </a:r>
          </a:p>
          <a:p>
            <a:pPr marL="742950" lvl="1" indent="-285750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Modul Škola jako systém – práva a povinnosti asistenta pedagoga:</a:t>
            </a:r>
          </a:p>
          <a:p>
            <a:pPr lvl="1"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     </a:t>
            </a:r>
            <a:r>
              <a:rPr lang="cs-CZ" sz="1600" dirty="0"/>
              <a:t>Základy problematiky bezpečnosti a ochrany zdraví</a:t>
            </a:r>
          </a:p>
          <a:p>
            <a:pPr lvl="1"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600" dirty="0"/>
          </a:p>
        </p:txBody>
      </p:sp>
      <p:sp>
        <p:nvSpPr>
          <p:cNvPr id="124" name="Shape 124"/>
          <p:cNvSpPr/>
          <p:nvPr/>
        </p:nvSpPr>
        <p:spPr>
          <a:xfrm>
            <a:off x="337797" y="1928364"/>
            <a:ext cx="5230930" cy="3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1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90" y="0"/>
            <a:ext cx="3215810" cy="1241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B5A3A22B-7BEF-466C-BCE7-B186D0780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33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346635" y="304800"/>
            <a:ext cx="8036051" cy="937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200" b="1" dirty="0">
                <a:solidFill>
                  <a:srgbClr val="F4971E"/>
                </a:solidFill>
              </a:rPr>
              <a:t>Vzdělávací programy </a:t>
            </a:r>
          </a:p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200" b="1" dirty="0">
                <a:solidFill>
                  <a:srgbClr val="F4971E"/>
                </a:solidFill>
              </a:rPr>
              <a:t>a kariérní vzdělávání (studia) v oblasti ZNV</a:t>
            </a:r>
            <a:endParaRPr lang="cs-CZ" sz="2500" b="1" dirty="0">
              <a:solidFill>
                <a:srgbClr val="F4971E"/>
              </a:solidFill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46635" y="1278949"/>
            <a:ext cx="8405479" cy="331526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Oblast zájmového a neformálního vzdělávání: </a:t>
            </a:r>
          </a:p>
          <a:p>
            <a:pPr marL="742950" lvl="1" indent="-285750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dirty="0"/>
              <a:t>Zdravotník zotavovacích akcí – spolupráce s ČČK</a:t>
            </a:r>
          </a:p>
          <a:p>
            <a:pPr marL="742950" lvl="1" indent="-285750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dirty="0"/>
              <a:t>Silnice za to nemůže – spolupráce s BESIP a další VP </a:t>
            </a:r>
          </a:p>
          <a:p>
            <a:pPr lvl="1"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600" dirty="0"/>
          </a:p>
          <a:p>
            <a:pPr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Kvalifikační studium:</a:t>
            </a:r>
          </a:p>
          <a:p>
            <a:pPr marL="742950" lvl="1" indent="-285750" algn="just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dirty="0"/>
              <a:t>Studium pro ředitele škol a školských zařízení (pro zájmové vzdělávání)  </a:t>
            </a:r>
          </a:p>
          <a:p>
            <a:pPr marL="742950" lvl="1" indent="-285750" algn="just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dirty="0"/>
              <a:t>Studium pedagogiky k získání kvalifikace pedagoga volného času, který vykonává komplexní přímou pedagogickou činnost v zájmovém vzdělávání </a:t>
            </a:r>
          </a:p>
          <a:p>
            <a:pPr marL="742950" lvl="1" indent="-285750" algn="just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dirty="0"/>
              <a:t>Studium pedagogiky pro pedagogy volného času vykonávající dílčí přímou pedagogickou činnost v zájmovém vzdělávání </a:t>
            </a:r>
          </a:p>
          <a:p>
            <a:pPr lvl="1"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600" dirty="0"/>
          </a:p>
        </p:txBody>
      </p:sp>
      <p:sp>
        <p:nvSpPr>
          <p:cNvPr id="124" name="Shape 124"/>
          <p:cNvSpPr/>
          <p:nvPr/>
        </p:nvSpPr>
        <p:spPr>
          <a:xfrm>
            <a:off x="457200" y="1928364"/>
            <a:ext cx="5230930" cy="3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1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90" y="11946"/>
            <a:ext cx="3215810" cy="1241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5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470640" y="275582"/>
            <a:ext cx="6434301" cy="74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85000" lnSpcReduction="20000"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500" b="1" dirty="0">
                <a:solidFill>
                  <a:srgbClr val="F4971E"/>
                </a:solidFill>
              </a:rPr>
              <a:t>Vzdělávání v oblasti Příprava občanů </a:t>
            </a:r>
            <a:br>
              <a:rPr lang="cs-CZ" sz="2500" b="1" dirty="0">
                <a:solidFill>
                  <a:srgbClr val="F4971E"/>
                </a:solidFill>
              </a:rPr>
            </a:br>
            <a:r>
              <a:rPr lang="cs-CZ" sz="2500" b="1" dirty="0">
                <a:solidFill>
                  <a:srgbClr val="F4971E"/>
                </a:solidFill>
              </a:rPr>
              <a:t>k obraně státu – POKOS a spolupráce NIDV a MO</a:t>
            </a:r>
          </a:p>
        </p:txBody>
      </p:sp>
      <p:sp>
        <p:nvSpPr>
          <p:cNvPr id="121" name="Shape 121"/>
          <p:cNvSpPr/>
          <p:nvPr/>
        </p:nvSpPr>
        <p:spPr>
          <a:xfrm>
            <a:off x="2519480" y="1149721"/>
            <a:ext cx="6434301" cy="371819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b="1" dirty="0"/>
              <a:t>Spolupráce MŠMT a MO, problematika POKOS od roku 2013 je začleněna do rámcových vzdělávacích programů ZV a SV (RVP ZV, RVP SV): </a:t>
            </a:r>
            <a:br>
              <a:rPr lang="cs-CZ" b="1" dirty="0"/>
            </a:br>
            <a:r>
              <a:rPr lang="cs-CZ" dirty="0">
                <a:solidFill>
                  <a:srgbClr val="F4971E"/>
                </a:solidFill>
              </a:rPr>
              <a:t>Člověk a jeho svět, Člověk a společnost, Člověk a zdraví</a:t>
            </a:r>
          </a:p>
          <a:p>
            <a:pPr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dirty="0"/>
          </a:p>
          <a:p>
            <a:pPr marL="285750" indent="-285750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b="1" dirty="0"/>
              <a:t>Spolupráce NIDV a MO: </a:t>
            </a:r>
            <a:r>
              <a:rPr lang="cs-CZ" dirty="0"/>
              <a:t>spolupráce v pracovních mezirezortních skupinách na ústřední úrovni, vystoupení na konferenci NIDV </a:t>
            </a:r>
            <a:r>
              <a:rPr lang="cs-CZ" i="1" dirty="0">
                <a:solidFill>
                  <a:srgbClr val="F4971E"/>
                </a:solidFill>
              </a:rPr>
              <a:t>Bezpečná škola pro všechny! </a:t>
            </a:r>
            <a:r>
              <a:rPr lang="cs-CZ" dirty="0"/>
              <a:t>v Praze a Brně v dubnu a květnu 2018, na odborném shromáždění lektorů POKOS v březnu 2019 a na poradě vedoucích krajských pracovišť NIDV v dubnu 2019</a:t>
            </a:r>
          </a:p>
        </p:txBody>
      </p:sp>
      <p:sp>
        <p:nvSpPr>
          <p:cNvPr id="124" name="Shape 124"/>
          <p:cNvSpPr/>
          <p:nvPr/>
        </p:nvSpPr>
        <p:spPr>
          <a:xfrm>
            <a:off x="457200" y="1928364"/>
            <a:ext cx="5230930" cy="3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1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09A9018-A0DB-4F69-85C5-CB315F6E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157506" cy="515522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3741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11200" y="275582"/>
            <a:ext cx="8193741" cy="74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85000" lnSpcReduction="20000"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500" b="1" dirty="0">
                <a:solidFill>
                  <a:srgbClr val="F4971E"/>
                </a:solidFill>
              </a:rPr>
              <a:t>Mimořádné události a komunikace v krizových situacích</a:t>
            </a:r>
            <a:br>
              <a:rPr lang="cs-CZ" sz="2500" b="1" dirty="0">
                <a:solidFill>
                  <a:srgbClr val="F4971E"/>
                </a:solidFill>
              </a:rPr>
            </a:br>
            <a:endParaRPr lang="cs-CZ" sz="2500" b="1" dirty="0">
              <a:solidFill>
                <a:srgbClr val="F4971E"/>
              </a:solidFill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798919" y="767227"/>
            <a:ext cx="6887882" cy="268740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400" b="1" dirty="0"/>
              <a:t>Pokud se ocitneme v mimořádné situaci (často i při pobytu zahraničí), je nutné efektivně komunikovat (se záchranáři, ostatními účastníky atp.).</a:t>
            </a:r>
            <a:br>
              <a:rPr lang="cs-CZ" sz="1400" b="1" dirty="0"/>
            </a:br>
            <a:r>
              <a:rPr lang="cs-CZ" sz="1400" b="1" dirty="0"/>
              <a:t>I na to je možné se </a:t>
            </a:r>
            <a:r>
              <a:rPr lang="cs-CZ" sz="1400" b="1"/>
              <a:t>vhodným tréninkem </a:t>
            </a:r>
            <a:r>
              <a:rPr lang="cs-CZ" sz="1400" b="1" dirty="0"/>
              <a:t>připravit:</a:t>
            </a:r>
          </a:p>
          <a:p>
            <a:pPr marL="285750" indent="-285750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400" b="1" dirty="0"/>
              <a:t>V rámci jazykového vzdělávání  uspořádal NIDV v minulých letech ve spolupráci s Evropskou záchranářskou akademií (</a:t>
            </a:r>
            <a:r>
              <a:rPr lang="cs-CZ" sz="1400" b="1" dirty="0" err="1"/>
              <a:t>European</a:t>
            </a:r>
            <a:r>
              <a:rPr lang="cs-CZ" sz="1400" b="1" dirty="0"/>
              <a:t> </a:t>
            </a:r>
            <a:r>
              <a:rPr lang="cs-CZ" sz="1400" b="1" dirty="0" err="1"/>
              <a:t>Rescue</a:t>
            </a:r>
            <a:r>
              <a:rPr lang="cs-CZ" sz="1400" b="1" dirty="0"/>
              <a:t> </a:t>
            </a:r>
            <a:r>
              <a:rPr lang="cs-CZ" sz="1400" b="1" dirty="0" err="1"/>
              <a:t>Academy</a:t>
            </a:r>
            <a:r>
              <a:rPr lang="cs-CZ" sz="1400" b="1" dirty="0"/>
              <a:t> – ERA) několik seminářů ke komunikaci v krizových situacích </a:t>
            </a:r>
            <a:br>
              <a:rPr lang="cs-CZ" sz="1400" b="1" dirty="0"/>
            </a:br>
            <a:r>
              <a:rPr lang="cs-CZ" sz="1400" b="1" dirty="0"/>
              <a:t>s využitím </a:t>
            </a:r>
            <a:r>
              <a:rPr lang="cs-CZ" sz="1400" b="1" dirty="0" err="1"/>
              <a:t>sophrolingvistiky</a:t>
            </a:r>
            <a:r>
              <a:rPr lang="cs-CZ" sz="1400" b="1" dirty="0"/>
              <a:t> (= příprava na použití vhodných jazykových prostředků k cílené a srozumitelné komunikaci, a to při správném nastavení vědomí v situaci, kdy je člověk ve stresu a mohl by propadnout panice). </a:t>
            </a:r>
          </a:p>
          <a:p>
            <a:pPr marL="285750" indent="-285750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600" b="1" dirty="0"/>
          </a:p>
        </p:txBody>
      </p:sp>
      <p:sp>
        <p:nvSpPr>
          <p:cNvPr id="124" name="Shape 124"/>
          <p:cNvSpPr/>
          <p:nvPr/>
        </p:nvSpPr>
        <p:spPr>
          <a:xfrm>
            <a:off x="457200" y="1928364"/>
            <a:ext cx="5230930" cy="3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1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D42E690-FA94-4B26-ACD4-1B844A68F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0" y="3135082"/>
            <a:ext cx="2218536" cy="1635423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E15BB4E-C3D8-4CAC-B090-828561373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43" y="3159756"/>
            <a:ext cx="2306545" cy="163542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DEF1AAE-6D2D-4B89-B9E5-2AC7124822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1" y="773028"/>
            <a:ext cx="1579437" cy="2115031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9202D5E4-44DC-40FC-86DA-6DEF65590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46" y="3146888"/>
            <a:ext cx="2525097" cy="1623617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59F01DB3-2709-47F7-B957-A63413A0A4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88" y="3226521"/>
            <a:ext cx="1746491" cy="1501891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48879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304872" y="405055"/>
            <a:ext cx="8229600" cy="74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85000" lnSpcReduction="20000"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500" b="1" dirty="0">
                <a:solidFill>
                  <a:srgbClr val="F4971E"/>
                </a:solidFill>
              </a:rPr>
              <a:t>Vzdělávání v oblasti Příprava občanů </a:t>
            </a:r>
            <a:br>
              <a:rPr lang="cs-CZ" sz="2500" b="1" dirty="0">
                <a:solidFill>
                  <a:srgbClr val="F4971E"/>
                </a:solidFill>
              </a:rPr>
            </a:br>
            <a:r>
              <a:rPr lang="cs-CZ" sz="2500" b="1" dirty="0">
                <a:solidFill>
                  <a:srgbClr val="F4971E"/>
                </a:solidFill>
              </a:rPr>
              <a:t>k obraně státu (POKOS) – spolupráce NIDV a MO</a:t>
            </a:r>
          </a:p>
        </p:txBody>
      </p:sp>
      <p:sp>
        <p:nvSpPr>
          <p:cNvPr id="121" name="Shape 121"/>
          <p:cNvSpPr/>
          <p:nvPr/>
        </p:nvSpPr>
        <p:spPr>
          <a:xfrm>
            <a:off x="304872" y="1584966"/>
            <a:ext cx="8521959" cy="334245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Možnosti podpory oblasti POKOS ze strany NIDV:</a:t>
            </a:r>
            <a:r>
              <a:rPr lang="cs-CZ" sz="1600" dirty="0"/>
              <a:t> příprava VP DVPP k oblasti POKOS pro učitele ZŠ a SŠ, jejich následná akreditace a realizace na KP NIDV, propagace VP </a:t>
            </a:r>
            <a:br>
              <a:rPr lang="cs-CZ" sz="1600" dirty="0"/>
            </a:br>
            <a:r>
              <a:rPr lang="cs-CZ" sz="1600" dirty="0"/>
              <a:t>a dalších aktivit v oblasti POKOS v programové nabídce a na webu NIDV</a:t>
            </a:r>
          </a:p>
          <a:p>
            <a:pPr marL="285750" indent="-285750" algn="just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Možnosti podpory oblasti POKOS ze strany MO: </a:t>
            </a:r>
            <a:r>
              <a:rPr lang="cs-CZ" sz="1600" dirty="0"/>
              <a:t>zajištění kvalitně připravených lektorů POKOS na krajské úrovni, pro účastníky VP DVPP zdarma příručka k oblasti POKOS </a:t>
            </a:r>
            <a:br>
              <a:rPr lang="cs-CZ" sz="1600" dirty="0"/>
            </a:br>
            <a:r>
              <a:rPr lang="cs-CZ" sz="1600" dirty="0"/>
              <a:t>a další propagační materiály</a:t>
            </a:r>
          </a:p>
          <a:p>
            <a:pPr marL="285750" indent="-285750" algn="just" defTabSz="457200">
              <a:lnSpc>
                <a:spcPct val="12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Vzájemná spolupráce NIDV a MO v tomto a následujícím roce: </a:t>
            </a:r>
            <a:r>
              <a:rPr lang="cs-CZ" sz="1600" dirty="0"/>
              <a:t>návrhy konkrétních témat pro zařazení do VP DVPP a programové nabídky NIDV, návrhy VP k akreditaci, reciproční poskytování lektorů pro VP DVPP a jiné aktivity, společné systematické působení  na zařazení bezpečnostních témat do DVPP napříč ministerstvy, vládou ČR, rezorty, prostřednictvím činnosti ČŠI apod. </a:t>
            </a:r>
          </a:p>
        </p:txBody>
      </p:sp>
      <p:sp>
        <p:nvSpPr>
          <p:cNvPr id="124" name="Shape 124"/>
          <p:cNvSpPr/>
          <p:nvPr/>
        </p:nvSpPr>
        <p:spPr>
          <a:xfrm>
            <a:off x="457200" y="1928364"/>
            <a:ext cx="5230930" cy="3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1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90" y="0"/>
            <a:ext cx="3215810" cy="1241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0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304872" y="405055"/>
            <a:ext cx="8229600" cy="748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500" b="1" dirty="0">
                <a:solidFill>
                  <a:srgbClr val="F4971E"/>
                </a:solidFill>
              </a:rPr>
              <a:t>Přehledná a stručná rekapitulace</a:t>
            </a:r>
          </a:p>
        </p:txBody>
      </p:sp>
      <p:sp>
        <p:nvSpPr>
          <p:cNvPr id="121" name="Shape 121"/>
          <p:cNvSpPr/>
          <p:nvPr/>
        </p:nvSpPr>
        <p:spPr>
          <a:xfrm>
            <a:off x="304872" y="1584966"/>
            <a:ext cx="8521959" cy="175432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lang="cs-CZ" dirty="0"/>
              <a:t>Od roku 2016 proškolil NIDV v rámci rezortních a účelových projektů (úkolů) k problematice šikany a primární prevence téměř </a:t>
            </a:r>
            <a:r>
              <a:rPr lang="cs-CZ" b="1" dirty="0"/>
              <a:t>2.500 pedagogických pracovníků v celé České republice</a:t>
            </a:r>
            <a:r>
              <a:rPr lang="cs-CZ" dirty="0"/>
              <a:t>. Další podpora byla poskytnuta školám v rámci </a:t>
            </a:r>
            <a:r>
              <a:rPr lang="cs-CZ" b="1" dirty="0"/>
              <a:t>šablon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V současné době absolvuje „</a:t>
            </a:r>
            <a:r>
              <a:rPr lang="cs-CZ" b="1" dirty="0"/>
              <a:t>Studium k výkonu specializovaných činností – prevence sociálně patologických“ jevů cca 80 pedagogů</a:t>
            </a:r>
            <a:r>
              <a:rPr lang="cs-CZ" dirty="0"/>
              <a:t> – pro velký zájem budou od září 2019 otevřeny další studijní skupiny. </a:t>
            </a:r>
          </a:p>
        </p:txBody>
      </p:sp>
      <p:sp>
        <p:nvSpPr>
          <p:cNvPr id="124" name="Shape 124"/>
          <p:cNvSpPr/>
          <p:nvPr/>
        </p:nvSpPr>
        <p:spPr>
          <a:xfrm>
            <a:off x="457200" y="1928364"/>
            <a:ext cx="5230930" cy="3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1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90" y="0"/>
            <a:ext cx="3215810" cy="1241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90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ctrTitle"/>
          </p:nvPr>
        </p:nvSpPr>
        <p:spPr>
          <a:xfrm>
            <a:off x="2538101" y="2849575"/>
            <a:ext cx="6161517" cy="20175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3600" b="1" dirty="0">
                <a:solidFill>
                  <a:srgbClr val="F4971E"/>
                </a:solidFill>
              </a:rPr>
              <a:t>Děkuji Vám za pozornost</a:t>
            </a:r>
            <a:r>
              <a:rPr lang="cs-CZ" sz="3600" dirty="0">
                <a:solidFill>
                  <a:srgbClr val="F4971E"/>
                </a:solidFill>
              </a:rPr>
              <a:t/>
            </a:r>
            <a:br>
              <a:rPr lang="cs-CZ" sz="3600" dirty="0">
                <a:solidFill>
                  <a:srgbClr val="F4971E"/>
                </a:solidFill>
              </a:rPr>
            </a:br>
            <a:r>
              <a:rPr lang="cs-CZ" sz="36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www.nidv.cz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rydlo.josef@nidv.cz</a:t>
            </a:r>
            <a:r>
              <a:rPr lang="cs-CZ" sz="36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bg1">
                    <a:lumMod val="50000"/>
                  </a:schemeClr>
                </a:solidFill>
              </a:rPr>
            </a:br>
            <a:endParaRPr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02" y="0"/>
            <a:ext cx="4613097" cy="1781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48" y="358760"/>
            <a:ext cx="1055414" cy="7681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466" y="0"/>
            <a:ext cx="2315592" cy="5135159"/>
          </a:xfrm>
          <a:prstGeom prst="rect">
            <a:avLst/>
          </a:prstGeom>
          <a:ln>
            <a:solidFill>
              <a:srgbClr val="F4971E"/>
            </a:solidFill>
          </a:ln>
        </p:spPr>
      </p:pic>
    </p:spTree>
    <p:extLst>
      <p:ext uri="{BB962C8B-B14F-4D97-AF65-F5344CB8AC3E}">
        <p14:creationId xmlns:p14="http://schemas.microsoft.com/office/powerpoint/2010/main" val="3496469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503503" y="341889"/>
            <a:ext cx="4158571" cy="53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500" b="1" dirty="0">
                <a:solidFill>
                  <a:srgbClr val="F4971E"/>
                </a:solidFill>
              </a:rPr>
              <a:t>Prioritní úkoly NIDV </a:t>
            </a:r>
          </a:p>
        </p:txBody>
      </p:sp>
      <p:sp>
        <p:nvSpPr>
          <p:cNvPr id="121" name="Shape 121"/>
          <p:cNvSpPr/>
          <p:nvPr/>
        </p:nvSpPr>
        <p:spPr>
          <a:xfrm>
            <a:off x="1996430" y="1409836"/>
            <a:ext cx="7007123" cy="325986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800100" lvl="1" indent="-342900" defTabSz="457200">
              <a:lnSpc>
                <a:spcPct val="13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Vzdělávací programy vhodné pro ŠABLONY (OP VVV)  </a:t>
            </a:r>
          </a:p>
          <a:p>
            <a:pPr marL="800100" lvl="1" indent="-342900" defTabSz="457200">
              <a:lnSpc>
                <a:spcPct val="13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Využívání ICT ve výuce</a:t>
            </a:r>
          </a:p>
          <a:p>
            <a:pPr marL="800100" lvl="1" indent="-342900" defTabSz="457200">
              <a:lnSpc>
                <a:spcPct val="13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Podpora vícejazyčnosti – CLIL, výuka odborných CJ</a:t>
            </a:r>
          </a:p>
          <a:p>
            <a:pPr marL="800100" lvl="1" indent="-342900" defTabSz="457200">
              <a:lnSpc>
                <a:spcPct val="13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Podpora škol a učitelů v práci s dětmi/žáky cizinci</a:t>
            </a:r>
          </a:p>
          <a:p>
            <a:pPr marL="800100" lvl="1" indent="-342900" defTabSz="457200">
              <a:lnSpc>
                <a:spcPct val="13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Společné vzdělávání</a:t>
            </a:r>
          </a:p>
          <a:p>
            <a:pPr marL="800100" lvl="1" indent="-342900" defTabSz="457200">
              <a:lnSpc>
                <a:spcPct val="13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Podpora ZUŠ </a:t>
            </a:r>
          </a:p>
          <a:p>
            <a:pPr marL="800100" lvl="1" indent="-342900" defTabSz="457200">
              <a:lnSpc>
                <a:spcPct val="13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CISCOM (souvislost s maturitní zkouškou) </a:t>
            </a:r>
            <a:endParaRPr lang="cs-CZ" sz="1600" dirty="0"/>
          </a:p>
          <a:p>
            <a:pPr marL="800100" lvl="1" indent="-342900" defTabSz="457200">
              <a:lnSpc>
                <a:spcPct val="13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Globální rozvojové vzdělávání (GRV) </a:t>
            </a:r>
          </a:p>
          <a:p>
            <a:pPr marL="800100" lvl="1" indent="-342900" defTabSz="457200">
              <a:lnSpc>
                <a:spcPct val="13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Historická výročí (2018 a 2019) </a:t>
            </a:r>
          </a:p>
          <a:p>
            <a:pPr marL="800100" lvl="1" indent="-342900" defTabSz="457200">
              <a:lnSpc>
                <a:spcPct val="13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600" b="1" dirty="0"/>
              <a:t>Výuka o holocaustu</a:t>
            </a:r>
          </a:p>
        </p:txBody>
      </p:sp>
      <p:sp>
        <p:nvSpPr>
          <p:cNvPr id="124" name="Shape 124"/>
          <p:cNvSpPr/>
          <p:nvPr/>
        </p:nvSpPr>
        <p:spPr>
          <a:xfrm>
            <a:off x="457200" y="1928364"/>
            <a:ext cx="5230930" cy="3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1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90" y="0"/>
            <a:ext cx="3215810" cy="1241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D38EF790-9556-4B1A-9461-B295CE2D3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7" y="0"/>
            <a:ext cx="21750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5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727067" y="685708"/>
            <a:ext cx="4158571" cy="53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500" b="1" dirty="0">
                <a:solidFill>
                  <a:srgbClr val="F4971E"/>
                </a:solidFill>
              </a:rPr>
              <a:t>Prioritní úkoly NIDV </a:t>
            </a:r>
          </a:p>
        </p:txBody>
      </p:sp>
      <p:sp>
        <p:nvSpPr>
          <p:cNvPr id="121" name="Shape 121"/>
          <p:cNvSpPr/>
          <p:nvPr/>
        </p:nvSpPr>
        <p:spPr>
          <a:xfrm>
            <a:off x="2321221" y="1522777"/>
            <a:ext cx="6365579" cy="221547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800100" lvl="1" indent="-342900" defTabSz="457200">
              <a:lnSpc>
                <a:spcPct val="130000"/>
              </a:lnSpc>
              <a:buClr>
                <a:srgbClr val="F4981B"/>
              </a:buClr>
              <a:buSzPct val="140000"/>
              <a:buFont typeface="Wingdings" panose="05000000000000000000" pitchFamily="2" charset="2"/>
              <a:buChar char="§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000" b="1" dirty="0"/>
              <a:t>Primární prevence rizikového chování </a:t>
            </a:r>
            <a:br>
              <a:rPr lang="cs-CZ" sz="2000" b="1" dirty="0"/>
            </a:br>
            <a:r>
              <a:rPr lang="cs-CZ" sz="2000" b="1" dirty="0"/>
              <a:t>a problematika šikany </a:t>
            </a:r>
          </a:p>
          <a:p>
            <a:pPr lvl="1" defTabSz="457200">
              <a:lnSpc>
                <a:spcPct val="13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400" i="1" dirty="0"/>
              <a:t>       </a:t>
            </a:r>
          </a:p>
          <a:p>
            <a:pPr lvl="1" defTabSz="457200">
              <a:lnSpc>
                <a:spcPct val="13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400" i="1" dirty="0"/>
              <a:t>       </a:t>
            </a:r>
            <a:r>
              <a:rPr lang="cs-CZ" i="1" dirty="0"/>
              <a:t>(pracovní skupina: MŠMT, školský ombudsman, </a:t>
            </a:r>
            <a:br>
              <a:rPr lang="cs-CZ" i="1" dirty="0"/>
            </a:br>
            <a:r>
              <a:rPr lang="cs-CZ" i="1" dirty="0"/>
              <a:t>      NIDV a tým špičkových lektorů NIDV na řešení šikany </a:t>
            </a:r>
            <a:br>
              <a:rPr lang="cs-CZ" i="1" dirty="0"/>
            </a:br>
            <a:r>
              <a:rPr lang="cs-CZ" i="1" dirty="0"/>
              <a:t>       – odborný garant Dr. Michal Kolář)  </a:t>
            </a:r>
          </a:p>
        </p:txBody>
      </p:sp>
      <p:sp>
        <p:nvSpPr>
          <p:cNvPr id="124" name="Shape 124"/>
          <p:cNvSpPr/>
          <p:nvPr/>
        </p:nvSpPr>
        <p:spPr>
          <a:xfrm>
            <a:off x="457200" y="1928364"/>
            <a:ext cx="5230930" cy="3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14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90" y="0"/>
            <a:ext cx="3215810" cy="1241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2A25B98-5192-47D7-9A36-925BEBA14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21947" cy="509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8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E76F18-3EF1-480A-B63E-12D2832C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2" y="273843"/>
            <a:ext cx="7886700" cy="1095375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Vzdělávací programy v DVPP NIDV </a:t>
            </a:r>
            <a:b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</a:br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k primární prevenci rizikového chování</a:t>
            </a:r>
            <a:b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</a:br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a problematice šikany a </a:t>
            </a:r>
            <a:r>
              <a:rPr lang="cs-CZ" sz="2200" b="1" dirty="0" err="1">
                <a:solidFill>
                  <a:srgbClr val="F4971E"/>
                </a:solidFill>
                <a:latin typeface="Arial"/>
                <a:cs typeface="Arial"/>
                <a:sym typeface="Arial"/>
              </a:rPr>
              <a:t>kyberšikany</a:t>
            </a: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0C6725E-22C4-49B6-8A3C-055C44D8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68" y="1399247"/>
            <a:ext cx="7886700" cy="3645467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750"/>
              </a:spcAft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cs-CZ" sz="72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Diskusní setkání na podporu pedagogů</a:t>
            </a:r>
          </a:p>
          <a:p>
            <a:pPr algn="just">
              <a:lnSpc>
                <a:spcPct val="120000"/>
              </a:lnSpc>
              <a:spcAft>
                <a:spcPts val="750"/>
              </a:spcAft>
              <a:buClr>
                <a:srgbClr val="F4971E"/>
              </a:buClr>
              <a:buSzPct val="131000"/>
              <a:buFont typeface="Wingdings" panose="05000000000000000000" pitchFamily="2" charset="2"/>
              <a:buChar char="§"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Realizace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diskusních setkání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na vybraných krajských pracovištích NIDV zaměřené na konkrétní zkušenosti, postřehy a příklady z praxe, vzájemné sdílení vlastních zkušeností z praxe (analýza konkrétních kazuistik)  </a:t>
            </a:r>
          </a:p>
          <a:p>
            <a:pPr algn="just">
              <a:lnSpc>
                <a:spcPct val="120000"/>
              </a:lnSpc>
              <a:spcAft>
                <a:spcPts val="750"/>
              </a:spcAft>
              <a:buClr>
                <a:srgbClr val="F4971E"/>
              </a:buClr>
              <a:buSzPct val="131000"/>
              <a:buFont typeface="Wingdings" panose="05000000000000000000" pitchFamily="2" charset="2"/>
              <a:buChar char="§"/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Lektoři a </a:t>
            </a:r>
            <a:r>
              <a:rPr lang="cs-CZ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panelisté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: krajští školští koordinátoři prevence, metodici prevence PPP, pediatři, dětští psychiatři, policie, státní zástupce, OSPOD a další přizvaní odborníci </a:t>
            </a:r>
          </a:p>
          <a:p>
            <a:pPr algn="just">
              <a:lnSpc>
                <a:spcPct val="120000"/>
              </a:lnSpc>
              <a:spcAft>
                <a:spcPts val="750"/>
              </a:spcAft>
              <a:buClr>
                <a:srgbClr val="F4971E"/>
              </a:buClr>
              <a:buSzPct val="131000"/>
              <a:buFont typeface="Wingdings" panose="05000000000000000000" pitchFamily="2" charset="2"/>
              <a:buChar char="§"/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Cílem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je vzájemná výměna vlastních zkušeností z praxe, zmapování potřeb pedagogů a škol dle regionu, hledání možností spolupráce s dalšími subjekty na úrovni krajů (regionů), kontakty na školská poradenská zařízení a další instituce zabývající se primární prevencí v oblasti rizikového chování; seznámení se základními legislativními předpisy apod.  </a:t>
            </a:r>
          </a:p>
          <a:p>
            <a:pPr algn="just">
              <a:lnSpc>
                <a:spcPct val="120000"/>
              </a:lnSpc>
              <a:spcAft>
                <a:spcPts val="750"/>
              </a:spcAft>
              <a:buClr>
                <a:srgbClr val="F4971E"/>
              </a:buClr>
              <a:buSzPct val="131000"/>
              <a:buFont typeface="Wingdings" panose="05000000000000000000" pitchFamily="2" charset="2"/>
              <a:buChar char="§"/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Cílová skupina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: ředitelé škol a školských zařízení a školní metodici prevence</a:t>
            </a:r>
          </a:p>
          <a:p>
            <a:pPr algn="just">
              <a:lnSpc>
                <a:spcPct val="120000"/>
              </a:lnSpc>
              <a:spcAft>
                <a:spcPts val="750"/>
              </a:spcAft>
              <a:buClr>
                <a:srgbClr val="F4971E"/>
              </a:buClr>
              <a:buSzPct val="131000"/>
              <a:buFont typeface="Wingdings" panose="05000000000000000000" pitchFamily="2" charset="2"/>
              <a:buChar char="§"/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Časová dotace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: 6 hodin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A00EF56-9AAD-487C-8851-F3A574C7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033" y="0"/>
            <a:ext cx="3218967" cy="1243692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73D06959-FC19-426C-A43E-A85F2C1B5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E76F18-3EF1-480A-B63E-12D2832C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Vzdělávací programy v DVPP NIDV </a:t>
            </a:r>
            <a:b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</a:br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k primární prevenci rizikového chování</a:t>
            </a:r>
            <a:b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</a:br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a problematice šikany</a:t>
            </a: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0C6725E-22C4-49B6-8A3C-055C44D8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cs-CZ" sz="1800" b="1" kern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Průběžné vzdělávání pedagogických pracovníků v oblasti primární prevence rizikového chování a problematiky šikany v krajích ČR</a:t>
            </a:r>
          </a:p>
          <a:p>
            <a:pPr marL="0" indent="0" algn="just">
              <a:buClr>
                <a:schemeClr val="accent2"/>
              </a:buClr>
              <a:buNone/>
            </a:pPr>
            <a:r>
              <a:rPr lang="cs-CZ" sz="1400" b="1" kern="50" dirty="0">
                <a:latin typeface="Arial" panose="020B0604020202020204" pitchFamily="34" charset="0"/>
                <a:cs typeface="Arial" panose="020B0604020202020204" pitchFamily="34" charset="0"/>
              </a:rPr>
              <a:t>Od roku 2016 realizuje NIDV systémové vzdělávání pedagogů </a:t>
            </a:r>
            <a:r>
              <a:rPr lang="cs-CZ" sz="1400" kern="50" dirty="0">
                <a:latin typeface="Arial" panose="020B0604020202020204" pitchFamily="34" charset="0"/>
                <a:cs typeface="Arial" panose="020B0604020202020204" pitchFamily="34" charset="0"/>
              </a:rPr>
              <a:t>v oblasti šikany a </a:t>
            </a:r>
            <a:r>
              <a:rPr lang="cs-CZ" sz="1400" kern="50" dirty="0" err="1">
                <a:latin typeface="Arial" panose="020B0604020202020204" pitchFamily="34" charset="0"/>
                <a:cs typeface="Arial" panose="020B0604020202020204" pitchFamily="34" charset="0"/>
              </a:rPr>
              <a:t>kyberšikany</a:t>
            </a:r>
            <a:r>
              <a:rPr lang="cs-CZ" sz="1400" kern="50" dirty="0">
                <a:latin typeface="Arial" panose="020B0604020202020204" pitchFamily="34" charset="0"/>
                <a:cs typeface="Arial" panose="020B0604020202020204" pitchFamily="34" charset="0"/>
              </a:rPr>
              <a:t> (hlavním cílem je postupně zavést zpracovanou koncepci systému pětiúrovňového vzdělávání) </a:t>
            </a:r>
          </a:p>
          <a:p>
            <a:pPr marL="0" indent="0" algn="just">
              <a:buClr>
                <a:schemeClr val="accent2"/>
              </a:buClr>
              <a:buNone/>
            </a:pPr>
            <a:endParaRPr lang="cs-CZ" sz="800" kern="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1400" b="1" kern="50" dirty="0">
                <a:latin typeface="Arial" panose="020B0604020202020204" pitchFamily="34" charset="0"/>
                <a:cs typeface="Arial" panose="020B0604020202020204" pitchFamily="34" charset="0"/>
              </a:rPr>
              <a:t>Základní kurz – řešení školní šikany a kyberšikany I. – první úroveň (32 hodin)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Úkolem přípravné první úrovně je intenzivně a co nejúčinněji připravit absolventy kurzu zejména pro řešení akutních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– neodkladných krizových situací souvisejících se šikanou.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cs-CZ" sz="1100" b="1" kern="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1400" b="1" kern="50" dirty="0">
                <a:latin typeface="Arial" panose="020B0604020202020204" pitchFamily="34" charset="0"/>
                <a:cs typeface="Arial" panose="020B0604020202020204" pitchFamily="34" charset="0"/>
              </a:rPr>
              <a:t>Základní kurz – řešení školní šikany a kyberšikany II. – druhá úroveň (32 hodin)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Druhá úroveň poskytuje již základní kvalifikaci – připravenost k řešení situací, které by měla zvládnout škola sama. Je základním kamenem v pětiúrovňovém koncepčním vzdělávání odborníků na řešení šikany.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První pomoc při školní šikaně a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kyberšikaně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(16 hodin)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cs-CZ" sz="1100" kern="50" dirty="0">
                <a:latin typeface="Arial" panose="020B0604020202020204" pitchFamily="34" charset="0"/>
                <a:cs typeface="Arial" panose="020B0604020202020204" pitchFamily="34" charset="0"/>
              </a:rPr>
              <a:t>Dvoudenní seminář je zaměřený na problematiku šikany mezi žáky a na šikanu žáků vůči učiteli. Metodické postupy </a:t>
            </a:r>
            <a:br>
              <a:rPr lang="cs-CZ" sz="1100" kern="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kern="50" dirty="0">
                <a:latin typeface="Arial" panose="020B0604020202020204" pitchFamily="34" charset="0"/>
                <a:cs typeface="Arial" panose="020B0604020202020204" pitchFamily="34" charset="0"/>
              </a:rPr>
              <a:t>v řešení obtížných situací se naučí účastníci VP aplikovat ve školní praxi. </a:t>
            </a:r>
          </a:p>
          <a:p>
            <a:endParaRPr lang="cs-CZ" sz="1400" b="1" kern="5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A00EF56-9AAD-487C-8851-F3A574C75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33" y="0"/>
            <a:ext cx="3218967" cy="1243692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73D06959-FC19-426C-A43E-A85F2C1B5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7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E76F18-3EF1-480A-B63E-12D2832C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Vzdělávací programy v DVPP NIDV </a:t>
            </a:r>
            <a:b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</a:br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k primární prevenci rizikového chování</a:t>
            </a:r>
            <a:b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</a:br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a problematice šikany</a:t>
            </a: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0C6725E-22C4-49B6-8A3C-055C44D8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cs-CZ" sz="17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Průběžné vzdělávání pedagogických pracovníků v oblasti primární prevence rizikového chování a problematiky šikany v krajích ČR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dílčích vzdělávacích programů zaměřených na témata: prevence rizikového chování, </a:t>
            </a:r>
            <a:r>
              <a:rPr lang="cs-CZ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genderově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podmíněné násilí, menšinová sexualita, diskriminace LGBT+ osob, řešení problémů s agresivitou a školní šikanou, související legislativní otázky a problémy, možnosti začlenění prevence rizikového chování a nežádoucích jevů do výuky ve školách a školských zařízeních a VP zaměřené na jednotlivá bezpečnostní témata </a:t>
            </a:r>
          </a:p>
          <a:p>
            <a:pPr marL="342900" lvl="1" indent="0" algn="just">
              <a:buClr>
                <a:schemeClr val="accent2"/>
              </a:buClr>
              <a:buNone/>
            </a:pP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je zvýšení znalostí a dovedností pedagogických pracovníků MŠ, ZŠ a SŠ v oblasti rizikového chování dětí a žáků, šikany a kyberšikany, včetně seznámení pedagogických pracovníků s možnostm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účinné prevence a s oblastí bezpečnostních témat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A00EF56-9AAD-487C-8851-F3A574C7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033" y="0"/>
            <a:ext cx="3218967" cy="1243692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73D06959-FC19-426C-A43E-A85F2C1B5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4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E76F18-3EF1-480A-B63E-12D2832C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5718362" cy="994172"/>
          </a:xfr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Vzdělávací programy v DVPP NIDV </a:t>
            </a:r>
            <a:b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</a:br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k primární prevenci rizikového chování</a:t>
            </a:r>
            <a:b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</a:br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a problematice šikany</a:t>
            </a: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0C6725E-22C4-49B6-8A3C-055C44D8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Clr>
                <a:schemeClr val="accent2"/>
              </a:buClr>
              <a:buNone/>
            </a:pPr>
            <a:r>
              <a:rPr lang="cs-CZ" sz="23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Průběžné vzdělávání pedagogických pracovníků v oblasti primární prevence rizikového chování a problematiky šikany v krajích ČR – například: 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filmu Zuřivec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prevence domácího a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genderově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podmíněného násilí </a:t>
            </a:r>
            <a:b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 hodin)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Cesty spolu – Společně proti šikaně (8 hodin)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první pomoci při školní šikaně a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kyberšikaně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 hodin)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 – Rizikové chování dětí a mládeže (8 hodin)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 – Agrese, šikana a proces jejich řešení na základní škole (8 hodin)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 – Agrese, šikana a proces jejich řešení na střední škole (8 hodin)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Šikana jako narušení vztahů ve skupině (8 hodin)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Šikana ve školním prostředí a její řešení (8 hodin)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Šikana mezi dětmi – jak ji rozpoznat, jak na ni reagovat, jak jí předcházet (8)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A00EF56-9AAD-487C-8851-F3A574C7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033" y="0"/>
            <a:ext cx="3218967" cy="1243692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73D06959-FC19-426C-A43E-A85F2C1B5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0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E76F18-3EF1-480A-B63E-12D2832C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Vzdělávací programy v DVPP NIDV </a:t>
            </a:r>
            <a:b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</a:br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k primární prevenci rizikového chování</a:t>
            </a:r>
            <a:b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</a:br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a problematice šikany</a:t>
            </a: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0C6725E-22C4-49B6-8A3C-055C44D8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chemeClr val="accent2"/>
              </a:buClr>
              <a:buNone/>
            </a:pPr>
            <a:endParaRPr lang="cs-CZ" sz="1600" b="1" kern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chemeClr val="accent2"/>
              </a:buClr>
              <a:buNone/>
            </a:pPr>
            <a:r>
              <a:rPr lang="cs-CZ" sz="16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„Celostátní konference k prevenci domácího a </a:t>
            </a:r>
            <a:r>
              <a:rPr lang="cs-CZ" sz="1600" b="1" kern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genderově</a:t>
            </a:r>
            <a:r>
              <a:rPr lang="cs-CZ" sz="16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podmíněného násilí“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Konference se bude věnovat problematice ochrany dítěte, možnostem a spolupráci různých odborníků z této oblasti, pediatrů, dětských psychiatrů, sociálních pracovníků a zejména orgánů sociálně-právní ochrany dětí, kriminalistů, ale i zástupců NNO aj. </a:t>
            </a:r>
          </a:p>
          <a:p>
            <a:pPr marL="342900" lvl="1" indent="0" algn="just">
              <a:buClr>
                <a:schemeClr val="accent2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Důraz bude kladen na prevenci a příklady dobré praxe (kazuistiky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lvl="1" indent="0" algn="just">
              <a:buClr>
                <a:schemeClr val="accent2"/>
              </a:buClr>
              <a:buNone/>
            </a:pP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Clr>
                <a:schemeClr val="accent2"/>
              </a:buClr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26. září 2019 od 9:00 hodin </a:t>
            </a:r>
          </a:p>
          <a:p>
            <a:pPr marL="342900" lvl="1" indent="0" algn="ctr">
              <a:buClr>
                <a:schemeClr val="accent2"/>
              </a:buClr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 sále C081 na MŠMT v Karmelitské ulici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A00EF56-9AAD-487C-8851-F3A574C7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033" y="0"/>
            <a:ext cx="3218967" cy="1243692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73D06959-FC19-426C-A43E-A85F2C1B5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93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E76F18-3EF1-480A-B63E-12D2832C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Vzdělávací programy v DVPP NIDV </a:t>
            </a:r>
            <a:b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</a:br>
            <a:r>
              <a:rPr lang="cs-CZ" sz="2200" b="1" dirty="0">
                <a:solidFill>
                  <a:srgbClr val="F4971E"/>
                </a:solidFill>
                <a:latin typeface="Arial"/>
                <a:cs typeface="Arial"/>
                <a:sym typeface="Arial"/>
              </a:rPr>
              <a:t>k bezpečnosti a ochraně zdraví žáků (BOZ) </a:t>
            </a: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0C6725E-22C4-49B6-8A3C-055C44D8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Clr>
                <a:schemeClr val="accent2"/>
              </a:buClr>
              <a:buNone/>
            </a:pPr>
            <a:endParaRPr lang="cs-CZ" sz="1600" b="1" kern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chemeClr val="accent2"/>
              </a:buClr>
              <a:buNone/>
            </a:pPr>
            <a:r>
              <a:rPr lang="cs-CZ" sz="1800" b="1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„Zacházení s chemickými látkami a směsmi ve školách“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zásady práce s chemickými látkami a směsmi v kmenových, odborných učebnách a chemických laboratořích, včetně teoretické výuky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ZŠ, SŠ, VOŠ a školská zařízení (SVČ – DDM a stanice) 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pro vedení škol a školských zařízení 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workshopy pro učitele chemie, biologie a ekologie a pro vedoucí zájmových kroužků 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letos byla oblast zpracována jako workshop – metodika tvorby školních dokumentů k zajištění BOZ ve výuce</a:t>
            </a:r>
          </a:p>
          <a:p>
            <a:pPr marL="342900" lvl="1" indent="0" algn="just">
              <a:buClr>
                <a:schemeClr val="accent2"/>
              </a:buClr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A00EF56-9AAD-487C-8851-F3A574C7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033" y="0"/>
            <a:ext cx="3218967" cy="1243692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73D06959-FC19-426C-A43E-A85F2C1B5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52" y="243814"/>
            <a:ext cx="735734" cy="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9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4139</TotalTime>
  <Words>731</Words>
  <Application>Microsoft Office PowerPoint</Application>
  <PresentationFormat>Předvádění na obrazovce (16:9)</PresentationFormat>
  <Paragraphs>117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Motiv Office</vt:lpstr>
      <vt:lpstr>Národní institut pro další vzdělávání Partner profesního rozvoje pedagogických pracovníků     Aktivity NIDV pro pedagogické pracovníky  k prevenci rizikového chování dětí a žáků,  k problematice šikany a bezpečnosti na školách</vt:lpstr>
      <vt:lpstr>Prezentace aplikace PowerPoint</vt:lpstr>
      <vt:lpstr>Prezentace aplikace PowerPoint</vt:lpstr>
      <vt:lpstr>Vzdělávací programy v DVPP NIDV  k primární prevenci rizikového chování a problematice šikany a kyberšikany</vt:lpstr>
      <vt:lpstr>Vzdělávací programy v DVPP NIDV  k primární prevenci rizikového chování a problematice šikany</vt:lpstr>
      <vt:lpstr>Vzdělávací programy v DVPP NIDV  k primární prevenci rizikového chování a problematice šikany</vt:lpstr>
      <vt:lpstr>Vzdělávací programy v DVPP NIDV  k primární prevenci rizikového chování a problematice šikany</vt:lpstr>
      <vt:lpstr>Vzdělávací programy v DVPP NIDV  k primární prevenci rizikového chování a problematice šikany</vt:lpstr>
      <vt:lpstr>Vzdělávací programy v DVPP NIDV  k bezpečnosti a ochraně zdraví žáků (BOZ) </vt:lpstr>
      <vt:lpstr>Prezentace aplikace PowerPoint</vt:lpstr>
      <vt:lpstr>Kariérní vzdělávání – studia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.       Děkuji Vám za pozornost  www.nidv.cz rydlo.josef@nidv.cz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Ales</dc:creator>
  <cp:lastModifiedBy>Hrubá Kateřina</cp:lastModifiedBy>
  <cp:revision>228</cp:revision>
  <cp:lastPrinted>2017-12-06T08:05:07Z</cp:lastPrinted>
  <dcterms:modified xsi:type="dcterms:W3CDTF">2019-06-05T09:30:18Z</dcterms:modified>
</cp:coreProperties>
</file>