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732" r:id="rId4"/>
  </p:sldMasterIdLst>
  <p:notesMasterIdLst>
    <p:notesMasterId r:id="rId20"/>
  </p:notesMasterIdLst>
  <p:handoutMasterIdLst>
    <p:handoutMasterId r:id="rId21"/>
  </p:handoutMasterIdLst>
  <p:sldIdLst>
    <p:sldId id="299" r:id="rId5"/>
    <p:sldId id="300" r:id="rId6"/>
    <p:sldId id="302" r:id="rId7"/>
    <p:sldId id="303" r:id="rId8"/>
    <p:sldId id="306" r:id="rId9"/>
    <p:sldId id="307" r:id="rId10"/>
    <p:sldId id="304" r:id="rId11"/>
    <p:sldId id="305" r:id="rId12"/>
    <p:sldId id="311" r:id="rId13"/>
    <p:sldId id="318" r:id="rId14"/>
    <p:sldId id="319" r:id="rId15"/>
    <p:sldId id="320" r:id="rId16"/>
    <p:sldId id="321" r:id="rId17"/>
    <p:sldId id="322" r:id="rId18"/>
    <p:sldId id="301" r:id="rId19"/>
  </p:sldIdLst>
  <p:sldSz cx="9144000" cy="6858000" type="screen4x3"/>
  <p:notesSz cx="6858000" cy="9144000"/>
  <p:embeddedFontLst>
    <p:embeddedFont>
      <p:font typeface="Nunito Light" pitchFamily="2" charset="-18"/>
      <p:regular r:id="rId22"/>
      <p:italic r:id="rId23"/>
    </p:embeddedFont>
    <p:embeddedFont>
      <p:font typeface="Nunito Sans ExtraBold" pitchFamily="2" charset="-18"/>
      <p:bold r:id="rId24"/>
      <p:boldItalic r:id="rId25"/>
    </p:embeddedFont>
    <p:embeddedFont>
      <p:font typeface="Nunito Sans ExtraLight" panose="00000300000000000000" pitchFamily="2" charset="-18"/>
      <p:regular r:id="rId26"/>
      <p:italic r:id="rId27"/>
    </p:embeddedFont>
    <p:embeddedFont>
      <p:font typeface="Nunito Sans SemiBold" panose="00000700000000000000" pitchFamily="2" charset="-18"/>
      <p:bold r:id="rId28"/>
      <p:boldItalic r:id="rId29"/>
    </p:embeddedFont>
  </p:embeddedFont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64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C273"/>
    <a:srgbClr val="727272"/>
    <a:srgbClr val="F3D497"/>
    <a:srgbClr val="F6DFB0"/>
    <a:srgbClr val="F0CA81"/>
    <a:srgbClr val="E9B044"/>
    <a:srgbClr val="DF9C1B"/>
    <a:srgbClr val="9D6F13"/>
    <a:srgbClr val="B27C15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4CA389-0676-419C-98CE-8D2BE07E1F18}" v="74" dt="2025-07-26T19:47:39.754"/>
  </p1510:revLst>
</p1510:revInfo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6512" autoAdjust="0"/>
  </p:normalViewPr>
  <p:slideViewPr>
    <p:cSldViewPr snapToGrid="0">
      <p:cViewPr varScale="1">
        <p:scale>
          <a:sx n="84" d="100"/>
          <a:sy n="84" d="100"/>
        </p:scale>
        <p:origin x="588" y="60"/>
      </p:cViewPr>
      <p:guideLst>
        <p:guide orient="horz" pos="1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25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8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1A270-C0E1-4BEF-A42D-67A7819F2698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B0A4097A-6BE3-451B-9282-2C5CEF9C2A7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2.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Vyhodnocení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rizik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a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jejich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seřazení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podle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priorit</a:t>
          </a:r>
          <a:endParaRPr kumimoji="0" lang="en-GB" altLang="cs-CZ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ヒラギノ角ゴ Pro W3" pitchFamily="32" charset="-128"/>
          </a:endParaRPr>
        </a:p>
      </dgm:t>
    </dgm:pt>
    <dgm:pt modelId="{408898B6-4E0B-4400-A64F-5B2FA9C40842}" type="parTrans" cxnId="{B14230A6-D0BE-4B6B-A2D6-8E2A0C468FDA}">
      <dgm:prSet/>
      <dgm:spPr/>
      <dgm:t>
        <a:bodyPr/>
        <a:lstStyle/>
        <a:p>
          <a:endParaRPr lang="cs-CZ"/>
        </a:p>
      </dgm:t>
    </dgm:pt>
    <dgm:pt modelId="{EC90DE8B-289B-4C65-9E33-27EB9BD44913}" type="sibTrans" cxnId="{B14230A6-D0BE-4B6B-A2D6-8E2A0C468FDA}">
      <dgm:prSet/>
      <dgm:spPr/>
      <dgm:t>
        <a:bodyPr/>
        <a:lstStyle/>
        <a:p>
          <a:endParaRPr lang="cs-CZ"/>
        </a:p>
      </dgm:t>
    </dgm:pt>
    <dgm:pt modelId="{F6A1D289-D58D-4ADB-8595-DD31376F437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3.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Rozhodnutí</a:t>
          </a:r>
          <a:endParaRPr kumimoji="0" lang="en-GB" altLang="cs-CZ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ヒラギノ角ゴ Pro W3" pitchFamily="32" charset="-128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o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preventivním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opatření</a:t>
          </a:r>
          <a:endParaRPr kumimoji="0" lang="en-GB" altLang="cs-CZ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ヒラギノ角ゴ Pro W3" pitchFamily="32" charset="-128"/>
          </a:endParaRPr>
        </a:p>
      </dgm:t>
    </dgm:pt>
    <dgm:pt modelId="{AABF9CBF-15C1-4E05-A60A-637B0F3D63A8}" type="parTrans" cxnId="{54623B0A-B517-442E-B786-9CBF7721B60C}">
      <dgm:prSet/>
      <dgm:spPr/>
      <dgm:t>
        <a:bodyPr/>
        <a:lstStyle/>
        <a:p>
          <a:endParaRPr lang="cs-CZ"/>
        </a:p>
      </dgm:t>
    </dgm:pt>
    <dgm:pt modelId="{0DD8BEAE-D482-4AC3-AAFC-B00447C25292}" type="sibTrans" cxnId="{54623B0A-B517-442E-B786-9CBF7721B60C}">
      <dgm:prSet/>
      <dgm:spPr/>
      <dgm:t>
        <a:bodyPr/>
        <a:lstStyle/>
        <a:p>
          <a:endParaRPr lang="cs-CZ"/>
        </a:p>
      </dgm:t>
    </dgm:pt>
    <dgm:pt modelId="{2CD9BE64-A875-4A6F-B6EE-4D8456A9800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4. Přijetí opatření</a:t>
          </a:r>
        </a:p>
      </dgm:t>
    </dgm:pt>
    <dgm:pt modelId="{C11455F5-AE57-4DC4-92EE-2692203FF018}" type="parTrans" cxnId="{71825434-6BD3-4946-8B9A-BE333053B065}">
      <dgm:prSet/>
      <dgm:spPr/>
      <dgm:t>
        <a:bodyPr/>
        <a:lstStyle/>
        <a:p>
          <a:endParaRPr lang="cs-CZ"/>
        </a:p>
      </dgm:t>
    </dgm:pt>
    <dgm:pt modelId="{BCB54986-47EB-42AA-9709-D6CBD3089634}" type="sibTrans" cxnId="{71825434-6BD3-4946-8B9A-BE333053B065}">
      <dgm:prSet/>
      <dgm:spPr/>
      <dgm:t>
        <a:bodyPr/>
        <a:lstStyle/>
        <a:p>
          <a:endParaRPr lang="cs-CZ"/>
        </a:p>
      </dgm:t>
    </dgm:pt>
    <dgm:pt modelId="{0196CA24-CD89-4BBF-9C75-4D485B1B39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5. Sledování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a přezkum situace</a:t>
          </a:r>
        </a:p>
      </dgm:t>
    </dgm:pt>
    <dgm:pt modelId="{1FDACA3C-91A9-46E4-9014-92DDE44563C1}" type="parTrans" cxnId="{375A0C8C-6E0E-451E-9A0A-C5B70DF9A7A6}">
      <dgm:prSet/>
      <dgm:spPr/>
      <dgm:t>
        <a:bodyPr/>
        <a:lstStyle/>
        <a:p>
          <a:endParaRPr lang="cs-CZ"/>
        </a:p>
      </dgm:t>
    </dgm:pt>
    <dgm:pt modelId="{5B57B0AC-C607-496B-82D5-54F594B40D55}" type="sibTrans" cxnId="{375A0C8C-6E0E-451E-9A0A-C5B70DF9A7A6}">
      <dgm:prSet/>
      <dgm:spPr/>
      <dgm:t>
        <a:bodyPr/>
        <a:lstStyle/>
        <a:p>
          <a:endParaRPr lang="cs-CZ"/>
        </a:p>
      </dgm:t>
    </dgm:pt>
    <dgm:pt modelId="{6EBDD928-ACDE-4B2B-9275-0F3B47735EE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1.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Určení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rizik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b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</a:b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a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ohrožených</a:t>
          </a:r>
          <a:r>
            <a:rPr kumimoji="0" lang="en-GB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osob</a:t>
          </a:r>
          <a:endParaRPr kumimoji="0" lang="en-GB" altLang="cs-CZ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ヒラギノ角ゴ Pro W3" pitchFamily="32" charset="-128"/>
          </a:endParaRPr>
        </a:p>
      </dgm:t>
    </dgm:pt>
    <dgm:pt modelId="{F6AE5366-5437-47BD-97D3-E087C93A2F52}" type="parTrans" cxnId="{E9AF2557-9E39-4DFA-B251-7BFF0B4B96D6}">
      <dgm:prSet/>
      <dgm:spPr/>
      <dgm:t>
        <a:bodyPr/>
        <a:lstStyle/>
        <a:p>
          <a:endParaRPr lang="cs-CZ"/>
        </a:p>
      </dgm:t>
    </dgm:pt>
    <dgm:pt modelId="{8E132C36-6899-4E7C-9093-550221887994}" type="sibTrans" cxnId="{E9AF2557-9E39-4DFA-B251-7BFF0B4B96D6}">
      <dgm:prSet/>
      <dgm:spPr/>
      <dgm:t>
        <a:bodyPr/>
        <a:lstStyle/>
        <a:p>
          <a:endParaRPr lang="cs-CZ"/>
        </a:p>
      </dgm:t>
    </dgm:pt>
    <dgm:pt modelId="{790AD91F-BE3A-4709-B796-9BAD0E2E0364}" type="pres">
      <dgm:prSet presAssocID="{27C1A270-C0E1-4BEF-A42D-67A7819F2698}" presName="cycle" presStyleCnt="0">
        <dgm:presLayoutVars>
          <dgm:dir/>
          <dgm:resizeHandles val="exact"/>
        </dgm:presLayoutVars>
      </dgm:prSet>
      <dgm:spPr/>
    </dgm:pt>
    <dgm:pt modelId="{8E4BB133-8C1F-4FF9-9D11-24ABC1E1E656}" type="pres">
      <dgm:prSet presAssocID="{B0A4097A-6BE3-451B-9282-2C5CEF9C2A7E}" presName="dummy" presStyleCnt="0"/>
      <dgm:spPr/>
    </dgm:pt>
    <dgm:pt modelId="{25CE24D9-8197-4574-8769-639A5A79253E}" type="pres">
      <dgm:prSet presAssocID="{B0A4097A-6BE3-451B-9282-2C5CEF9C2A7E}" presName="node" presStyleLbl="revTx" presStyleIdx="0" presStyleCnt="5" custScaleX="123379">
        <dgm:presLayoutVars>
          <dgm:bulletEnabled val="1"/>
        </dgm:presLayoutVars>
      </dgm:prSet>
      <dgm:spPr/>
    </dgm:pt>
    <dgm:pt modelId="{821AF6B4-E141-4296-90EC-4B225E451C7C}" type="pres">
      <dgm:prSet presAssocID="{EC90DE8B-289B-4C65-9E33-27EB9BD44913}" presName="sibTrans" presStyleLbl="node1" presStyleIdx="0" presStyleCnt="5"/>
      <dgm:spPr/>
    </dgm:pt>
    <dgm:pt modelId="{36CA2626-4CDE-4C37-8478-C433E530B5B7}" type="pres">
      <dgm:prSet presAssocID="{F6A1D289-D58D-4ADB-8595-DD31376F437B}" presName="dummy" presStyleCnt="0"/>
      <dgm:spPr/>
    </dgm:pt>
    <dgm:pt modelId="{9D3BF5CA-3D17-4DB3-930B-BECED99FB135}" type="pres">
      <dgm:prSet presAssocID="{F6A1D289-D58D-4ADB-8595-DD31376F437B}" presName="node" presStyleLbl="revTx" presStyleIdx="1" presStyleCnt="5" custScaleX="142754">
        <dgm:presLayoutVars>
          <dgm:bulletEnabled val="1"/>
        </dgm:presLayoutVars>
      </dgm:prSet>
      <dgm:spPr/>
    </dgm:pt>
    <dgm:pt modelId="{21C99B28-E96F-4F40-BD8F-D614EA6B351B}" type="pres">
      <dgm:prSet presAssocID="{0DD8BEAE-D482-4AC3-AAFC-B00447C25292}" presName="sibTrans" presStyleLbl="node1" presStyleIdx="1" presStyleCnt="5"/>
      <dgm:spPr/>
    </dgm:pt>
    <dgm:pt modelId="{A63EEE81-CD91-434A-89A0-029DD8082380}" type="pres">
      <dgm:prSet presAssocID="{2CD9BE64-A875-4A6F-B6EE-4D8456A98004}" presName="dummy" presStyleCnt="0"/>
      <dgm:spPr/>
    </dgm:pt>
    <dgm:pt modelId="{51FBD167-51D0-42F0-BDD9-2A6F44507F70}" type="pres">
      <dgm:prSet presAssocID="{2CD9BE64-A875-4A6F-B6EE-4D8456A98004}" presName="node" presStyleLbl="revTx" presStyleIdx="2" presStyleCnt="5">
        <dgm:presLayoutVars>
          <dgm:bulletEnabled val="1"/>
        </dgm:presLayoutVars>
      </dgm:prSet>
      <dgm:spPr/>
    </dgm:pt>
    <dgm:pt modelId="{BF3074D7-B085-4537-A460-F3B4225EF080}" type="pres">
      <dgm:prSet presAssocID="{BCB54986-47EB-42AA-9709-D6CBD3089634}" presName="sibTrans" presStyleLbl="node1" presStyleIdx="2" presStyleCnt="5"/>
      <dgm:spPr/>
    </dgm:pt>
    <dgm:pt modelId="{C0D917F1-7078-456A-93F9-737DFA1BC1E9}" type="pres">
      <dgm:prSet presAssocID="{0196CA24-CD89-4BBF-9C75-4D485B1B3921}" presName="dummy" presStyleCnt="0"/>
      <dgm:spPr/>
    </dgm:pt>
    <dgm:pt modelId="{16125498-EAF1-4A74-86D5-A50F3AC03D2C}" type="pres">
      <dgm:prSet presAssocID="{0196CA24-CD89-4BBF-9C75-4D485B1B3921}" presName="node" presStyleLbl="revTx" presStyleIdx="3" presStyleCnt="5">
        <dgm:presLayoutVars>
          <dgm:bulletEnabled val="1"/>
        </dgm:presLayoutVars>
      </dgm:prSet>
      <dgm:spPr/>
    </dgm:pt>
    <dgm:pt modelId="{C415D65D-CDDC-4E0A-8734-EFD1DD6B03CE}" type="pres">
      <dgm:prSet presAssocID="{5B57B0AC-C607-496B-82D5-54F594B40D55}" presName="sibTrans" presStyleLbl="node1" presStyleIdx="3" presStyleCnt="5"/>
      <dgm:spPr/>
    </dgm:pt>
    <dgm:pt modelId="{3592FB14-AF92-417C-BFFF-FA0524762502}" type="pres">
      <dgm:prSet presAssocID="{6EBDD928-ACDE-4B2B-9275-0F3B47735EE8}" presName="dummy" presStyleCnt="0"/>
      <dgm:spPr/>
    </dgm:pt>
    <dgm:pt modelId="{EBE42C0E-BF03-4390-8877-39039637508E}" type="pres">
      <dgm:prSet presAssocID="{6EBDD928-ACDE-4B2B-9275-0F3B47735EE8}" presName="node" presStyleLbl="revTx" presStyleIdx="4" presStyleCnt="5" custScaleX="106812" custRadScaleRad="106155" custRadScaleInc="-18123">
        <dgm:presLayoutVars>
          <dgm:bulletEnabled val="1"/>
        </dgm:presLayoutVars>
      </dgm:prSet>
      <dgm:spPr/>
    </dgm:pt>
    <dgm:pt modelId="{8724E24E-B342-4DEA-BC5F-644C90B06549}" type="pres">
      <dgm:prSet presAssocID="{8E132C36-6899-4E7C-9093-550221887994}" presName="sibTrans" presStyleLbl="node1" presStyleIdx="4" presStyleCnt="5" custLinFactNeighborY="-732"/>
      <dgm:spPr/>
    </dgm:pt>
  </dgm:ptLst>
  <dgm:cxnLst>
    <dgm:cxn modelId="{C9556A04-239F-4860-A200-3702B39E944F}" type="presOf" srcId="{0196CA24-CD89-4BBF-9C75-4D485B1B3921}" destId="{16125498-EAF1-4A74-86D5-A50F3AC03D2C}" srcOrd="0" destOrd="0" presId="urn:microsoft.com/office/officeart/2005/8/layout/cycle1"/>
    <dgm:cxn modelId="{5ABF9A09-F25C-4CFD-9F4B-8629ED942035}" type="presOf" srcId="{2CD9BE64-A875-4A6F-B6EE-4D8456A98004}" destId="{51FBD167-51D0-42F0-BDD9-2A6F44507F70}" srcOrd="0" destOrd="0" presId="urn:microsoft.com/office/officeart/2005/8/layout/cycle1"/>
    <dgm:cxn modelId="{54623B0A-B517-442E-B786-9CBF7721B60C}" srcId="{27C1A270-C0E1-4BEF-A42D-67A7819F2698}" destId="{F6A1D289-D58D-4ADB-8595-DD31376F437B}" srcOrd="1" destOrd="0" parTransId="{AABF9CBF-15C1-4E05-A60A-637B0F3D63A8}" sibTransId="{0DD8BEAE-D482-4AC3-AAFC-B00447C25292}"/>
    <dgm:cxn modelId="{B4DC6B2A-BB07-4034-A49E-251CB6B77A54}" type="presOf" srcId="{F6A1D289-D58D-4ADB-8595-DD31376F437B}" destId="{9D3BF5CA-3D17-4DB3-930B-BECED99FB135}" srcOrd="0" destOrd="0" presId="urn:microsoft.com/office/officeart/2005/8/layout/cycle1"/>
    <dgm:cxn modelId="{71825434-6BD3-4946-8B9A-BE333053B065}" srcId="{27C1A270-C0E1-4BEF-A42D-67A7819F2698}" destId="{2CD9BE64-A875-4A6F-B6EE-4D8456A98004}" srcOrd="2" destOrd="0" parTransId="{C11455F5-AE57-4DC4-92EE-2692203FF018}" sibTransId="{BCB54986-47EB-42AA-9709-D6CBD3089634}"/>
    <dgm:cxn modelId="{BC6E1A5B-30A3-4771-806E-8486106EFF70}" type="presOf" srcId="{8E132C36-6899-4E7C-9093-550221887994}" destId="{8724E24E-B342-4DEA-BC5F-644C90B06549}" srcOrd="0" destOrd="0" presId="urn:microsoft.com/office/officeart/2005/8/layout/cycle1"/>
    <dgm:cxn modelId="{3D7CB85D-F3E4-4128-90D3-D2322EC56DDB}" type="presOf" srcId="{6EBDD928-ACDE-4B2B-9275-0F3B47735EE8}" destId="{EBE42C0E-BF03-4390-8877-39039637508E}" srcOrd="0" destOrd="0" presId="urn:microsoft.com/office/officeart/2005/8/layout/cycle1"/>
    <dgm:cxn modelId="{31DB3261-8E59-4A69-84F2-35C9BDA789D6}" type="presOf" srcId="{B0A4097A-6BE3-451B-9282-2C5CEF9C2A7E}" destId="{25CE24D9-8197-4574-8769-639A5A79253E}" srcOrd="0" destOrd="0" presId="urn:microsoft.com/office/officeart/2005/8/layout/cycle1"/>
    <dgm:cxn modelId="{7294D26F-437E-41F7-9F5D-4D796B344E5A}" type="presOf" srcId="{0DD8BEAE-D482-4AC3-AAFC-B00447C25292}" destId="{21C99B28-E96F-4F40-BD8F-D614EA6B351B}" srcOrd="0" destOrd="0" presId="urn:microsoft.com/office/officeart/2005/8/layout/cycle1"/>
    <dgm:cxn modelId="{E9AF2557-9E39-4DFA-B251-7BFF0B4B96D6}" srcId="{27C1A270-C0E1-4BEF-A42D-67A7819F2698}" destId="{6EBDD928-ACDE-4B2B-9275-0F3B47735EE8}" srcOrd="4" destOrd="0" parTransId="{F6AE5366-5437-47BD-97D3-E087C93A2F52}" sibTransId="{8E132C36-6899-4E7C-9093-550221887994}"/>
    <dgm:cxn modelId="{375A0C8C-6E0E-451E-9A0A-C5B70DF9A7A6}" srcId="{27C1A270-C0E1-4BEF-A42D-67A7819F2698}" destId="{0196CA24-CD89-4BBF-9C75-4D485B1B3921}" srcOrd="3" destOrd="0" parTransId="{1FDACA3C-91A9-46E4-9014-92DDE44563C1}" sibTransId="{5B57B0AC-C607-496B-82D5-54F594B40D55}"/>
    <dgm:cxn modelId="{DF0BD196-C783-4E43-90C0-47A743B37B96}" type="presOf" srcId="{BCB54986-47EB-42AA-9709-D6CBD3089634}" destId="{BF3074D7-B085-4537-A460-F3B4225EF080}" srcOrd="0" destOrd="0" presId="urn:microsoft.com/office/officeart/2005/8/layout/cycle1"/>
    <dgm:cxn modelId="{B14230A6-D0BE-4B6B-A2D6-8E2A0C468FDA}" srcId="{27C1A270-C0E1-4BEF-A42D-67A7819F2698}" destId="{B0A4097A-6BE3-451B-9282-2C5CEF9C2A7E}" srcOrd="0" destOrd="0" parTransId="{408898B6-4E0B-4400-A64F-5B2FA9C40842}" sibTransId="{EC90DE8B-289B-4C65-9E33-27EB9BD44913}"/>
    <dgm:cxn modelId="{A0CC72BB-3457-4FED-B5C4-FBBAB7E3D026}" type="presOf" srcId="{EC90DE8B-289B-4C65-9E33-27EB9BD44913}" destId="{821AF6B4-E141-4296-90EC-4B225E451C7C}" srcOrd="0" destOrd="0" presId="urn:microsoft.com/office/officeart/2005/8/layout/cycle1"/>
    <dgm:cxn modelId="{4768A7F6-BD48-40E7-A602-388CF9117649}" type="presOf" srcId="{5B57B0AC-C607-496B-82D5-54F594B40D55}" destId="{C415D65D-CDDC-4E0A-8734-EFD1DD6B03CE}" srcOrd="0" destOrd="0" presId="urn:microsoft.com/office/officeart/2005/8/layout/cycle1"/>
    <dgm:cxn modelId="{8579BFFA-FCE2-4EB7-9280-A75B3F5536EA}" type="presOf" srcId="{27C1A270-C0E1-4BEF-A42D-67A7819F2698}" destId="{790AD91F-BE3A-4709-B796-9BAD0E2E0364}" srcOrd="0" destOrd="0" presId="urn:microsoft.com/office/officeart/2005/8/layout/cycle1"/>
    <dgm:cxn modelId="{FCBF32FE-D4D3-4606-B26A-9BAD571D73F1}" type="presParOf" srcId="{790AD91F-BE3A-4709-B796-9BAD0E2E0364}" destId="{8E4BB133-8C1F-4FF9-9D11-24ABC1E1E656}" srcOrd="0" destOrd="0" presId="urn:microsoft.com/office/officeart/2005/8/layout/cycle1"/>
    <dgm:cxn modelId="{3D357ABD-EA3E-47BB-BA95-F7A3D96910D2}" type="presParOf" srcId="{790AD91F-BE3A-4709-B796-9BAD0E2E0364}" destId="{25CE24D9-8197-4574-8769-639A5A79253E}" srcOrd="1" destOrd="0" presId="urn:microsoft.com/office/officeart/2005/8/layout/cycle1"/>
    <dgm:cxn modelId="{15D63DA5-A84C-4D0E-851D-0E7FA33884F1}" type="presParOf" srcId="{790AD91F-BE3A-4709-B796-9BAD0E2E0364}" destId="{821AF6B4-E141-4296-90EC-4B225E451C7C}" srcOrd="2" destOrd="0" presId="urn:microsoft.com/office/officeart/2005/8/layout/cycle1"/>
    <dgm:cxn modelId="{6506212D-CF18-4EEF-BD61-64B169477568}" type="presParOf" srcId="{790AD91F-BE3A-4709-B796-9BAD0E2E0364}" destId="{36CA2626-4CDE-4C37-8478-C433E530B5B7}" srcOrd="3" destOrd="0" presId="urn:microsoft.com/office/officeart/2005/8/layout/cycle1"/>
    <dgm:cxn modelId="{8AEBBBF1-7026-4E62-96F1-59BCDC226CC2}" type="presParOf" srcId="{790AD91F-BE3A-4709-B796-9BAD0E2E0364}" destId="{9D3BF5CA-3D17-4DB3-930B-BECED99FB135}" srcOrd="4" destOrd="0" presId="urn:microsoft.com/office/officeart/2005/8/layout/cycle1"/>
    <dgm:cxn modelId="{1BDB5304-EAF0-4A4F-9C3D-02C633D38CF3}" type="presParOf" srcId="{790AD91F-BE3A-4709-B796-9BAD0E2E0364}" destId="{21C99B28-E96F-4F40-BD8F-D614EA6B351B}" srcOrd="5" destOrd="0" presId="urn:microsoft.com/office/officeart/2005/8/layout/cycle1"/>
    <dgm:cxn modelId="{FE45BBAE-1344-442B-BB5B-FA69F92C5C73}" type="presParOf" srcId="{790AD91F-BE3A-4709-B796-9BAD0E2E0364}" destId="{A63EEE81-CD91-434A-89A0-029DD8082380}" srcOrd="6" destOrd="0" presId="urn:microsoft.com/office/officeart/2005/8/layout/cycle1"/>
    <dgm:cxn modelId="{8143D8FA-612F-44EA-9500-4779AA80C900}" type="presParOf" srcId="{790AD91F-BE3A-4709-B796-9BAD0E2E0364}" destId="{51FBD167-51D0-42F0-BDD9-2A6F44507F70}" srcOrd="7" destOrd="0" presId="urn:microsoft.com/office/officeart/2005/8/layout/cycle1"/>
    <dgm:cxn modelId="{0A7CF0EC-5324-49CB-9A98-AFFF87EF6448}" type="presParOf" srcId="{790AD91F-BE3A-4709-B796-9BAD0E2E0364}" destId="{BF3074D7-B085-4537-A460-F3B4225EF080}" srcOrd="8" destOrd="0" presId="urn:microsoft.com/office/officeart/2005/8/layout/cycle1"/>
    <dgm:cxn modelId="{BDD3A6C6-423E-479C-9134-7AC94E272DFD}" type="presParOf" srcId="{790AD91F-BE3A-4709-B796-9BAD0E2E0364}" destId="{C0D917F1-7078-456A-93F9-737DFA1BC1E9}" srcOrd="9" destOrd="0" presId="urn:microsoft.com/office/officeart/2005/8/layout/cycle1"/>
    <dgm:cxn modelId="{F03316BA-8909-4BC9-B2B4-543229AD7836}" type="presParOf" srcId="{790AD91F-BE3A-4709-B796-9BAD0E2E0364}" destId="{16125498-EAF1-4A74-86D5-A50F3AC03D2C}" srcOrd="10" destOrd="0" presId="urn:microsoft.com/office/officeart/2005/8/layout/cycle1"/>
    <dgm:cxn modelId="{E30E9F6F-C35A-407C-88E5-5CD27495409F}" type="presParOf" srcId="{790AD91F-BE3A-4709-B796-9BAD0E2E0364}" destId="{C415D65D-CDDC-4E0A-8734-EFD1DD6B03CE}" srcOrd="11" destOrd="0" presId="urn:microsoft.com/office/officeart/2005/8/layout/cycle1"/>
    <dgm:cxn modelId="{D0D676F1-0991-4E82-A190-14F79C44EAF4}" type="presParOf" srcId="{790AD91F-BE3A-4709-B796-9BAD0E2E0364}" destId="{3592FB14-AF92-417C-BFFF-FA0524762502}" srcOrd="12" destOrd="0" presId="urn:microsoft.com/office/officeart/2005/8/layout/cycle1"/>
    <dgm:cxn modelId="{C43CF79B-5781-4F45-9578-DE89401CA772}" type="presParOf" srcId="{790AD91F-BE3A-4709-B796-9BAD0E2E0364}" destId="{EBE42C0E-BF03-4390-8877-39039637508E}" srcOrd="13" destOrd="0" presId="urn:microsoft.com/office/officeart/2005/8/layout/cycle1"/>
    <dgm:cxn modelId="{753EC01D-7E32-4979-B4B5-A54ED3D4FBDB}" type="presParOf" srcId="{790AD91F-BE3A-4709-B796-9BAD0E2E0364}" destId="{8724E24E-B342-4DEA-BC5F-644C90B06549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E24D9-8197-4574-8769-639A5A79253E}">
      <dsp:nvSpPr>
        <dsp:cNvPr id="0" name=""/>
        <dsp:cNvSpPr/>
      </dsp:nvSpPr>
      <dsp:spPr>
        <a:xfrm>
          <a:off x="2587335" y="31051"/>
          <a:ext cx="1328681" cy="1076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2.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Vyhodnocení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rizik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a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jejich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seřazení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podle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priorit</a:t>
          </a:r>
          <a:endParaRPr kumimoji="0" lang="en-GB" altLang="cs-CZ" sz="14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ヒラギノ角ゴ Pro W3" pitchFamily="32" charset="-128"/>
          </a:endParaRPr>
        </a:p>
      </dsp:txBody>
      <dsp:txXfrm>
        <a:off x="2587335" y="31051"/>
        <a:ext cx="1328681" cy="1076910"/>
      </dsp:txXfrm>
    </dsp:sp>
    <dsp:sp modelId="{821AF6B4-E141-4296-90EC-4B225E451C7C}">
      <dsp:nvSpPr>
        <dsp:cNvPr id="0" name=""/>
        <dsp:cNvSpPr/>
      </dsp:nvSpPr>
      <dsp:spPr>
        <a:xfrm>
          <a:off x="181065" y="32"/>
          <a:ext cx="4036226" cy="4036226"/>
        </a:xfrm>
        <a:prstGeom prst="circularArrow">
          <a:avLst>
            <a:gd name="adj1" fmla="val 5203"/>
            <a:gd name="adj2" fmla="val 336107"/>
            <a:gd name="adj3" fmla="val 21292453"/>
            <a:gd name="adj4" fmla="val 19766930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BF5CA-3D17-4DB3-930B-BECED99FB135}">
      <dsp:nvSpPr>
        <dsp:cNvPr id="0" name=""/>
        <dsp:cNvSpPr/>
      </dsp:nvSpPr>
      <dsp:spPr>
        <a:xfrm>
          <a:off x="3133489" y="2033021"/>
          <a:ext cx="1537332" cy="1076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3.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Rozhodnutí</a:t>
          </a:r>
          <a:endParaRPr kumimoji="0" lang="en-GB" altLang="cs-CZ" sz="14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ヒラギノ角ゴ Pro W3" pitchFamily="32" charset="-128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o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preventivním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opatření</a:t>
          </a:r>
          <a:endParaRPr kumimoji="0" lang="en-GB" altLang="cs-CZ" sz="14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ヒラギノ角ゴ Pro W3" pitchFamily="32" charset="-128"/>
          </a:endParaRPr>
        </a:p>
      </dsp:txBody>
      <dsp:txXfrm>
        <a:off x="3133489" y="2033021"/>
        <a:ext cx="1537332" cy="1076910"/>
      </dsp:txXfrm>
    </dsp:sp>
    <dsp:sp modelId="{21C99B28-E96F-4F40-BD8F-D614EA6B351B}">
      <dsp:nvSpPr>
        <dsp:cNvPr id="0" name=""/>
        <dsp:cNvSpPr/>
      </dsp:nvSpPr>
      <dsp:spPr>
        <a:xfrm>
          <a:off x="181065" y="32"/>
          <a:ext cx="4036226" cy="4036226"/>
        </a:xfrm>
        <a:prstGeom prst="circularArrow">
          <a:avLst>
            <a:gd name="adj1" fmla="val 5203"/>
            <a:gd name="adj2" fmla="val 336107"/>
            <a:gd name="adj3" fmla="val 4013880"/>
            <a:gd name="adj4" fmla="val 2254184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BD167-51D0-42F0-BDD9-2A6F44507F70}">
      <dsp:nvSpPr>
        <dsp:cNvPr id="0" name=""/>
        <dsp:cNvSpPr/>
      </dsp:nvSpPr>
      <dsp:spPr>
        <a:xfrm>
          <a:off x="1660723" y="3270306"/>
          <a:ext cx="1076910" cy="1076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sz="1400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4. Přijetí opatření</a:t>
          </a:r>
        </a:p>
      </dsp:txBody>
      <dsp:txXfrm>
        <a:off x="1660723" y="3270306"/>
        <a:ext cx="1076910" cy="1076910"/>
      </dsp:txXfrm>
    </dsp:sp>
    <dsp:sp modelId="{BF3074D7-B085-4537-A460-F3B4225EF080}">
      <dsp:nvSpPr>
        <dsp:cNvPr id="0" name=""/>
        <dsp:cNvSpPr/>
      </dsp:nvSpPr>
      <dsp:spPr>
        <a:xfrm>
          <a:off x="181065" y="32"/>
          <a:ext cx="4036226" cy="4036226"/>
        </a:xfrm>
        <a:prstGeom prst="circularArrow">
          <a:avLst>
            <a:gd name="adj1" fmla="val 5203"/>
            <a:gd name="adj2" fmla="val 336107"/>
            <a:gd name="adj3" fmla="val 8209709"/>
            <a:gd name="adj4" fmla="val 6450013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125498-EAF1-4A74-86D5-A50F3AC03D2C}">
      <dsp:nvSpPr>
        <dsp:cNvPr id="0" name=""/>
        <dsp:cNvSpPr/>
      </dsp:nvSpPr>
      <dsp:spPr>
        <a:xfrm>
          <a:off x="-42253" y="2033021"/>
          <a:ext cx="1076910" cy="1076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sz="1400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5. Sledování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sz="1400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a přezkum situace</a:t>
          </a:r>
        </a:p>
      </dsp:txBody>
      <dsp:txXfrm>
        <a:off x="-42253" y="2033021"/>
        <a:ext cx="1076910" cy="1076910"/>
      </dsp:txXfrm>
    </dsp:sp>
    <dsp:sp modelId="{C415D65D-CDDC-4E0A-8734-EFD1DD6B03CE}">
      <dsp:nvSpPr>
        <dsp:cNvPr id="0" name=""/>
        <dsp:cNvSpPr/>
      </dsp:nvSpPr>
      <dsp:spPr>
        <a:xfrm>
          <a:off x="165394" y="-221932"/>
          <a:ext cx="4036226" cy="4036226"/>
        </a:xfrm>
        <a:prstGeom prst="circularArrow">
          <a:avLst>
            <a:gd name="adj1" fmla="val 5203"/>
            <a:gd name="adj2" fmla="val 336107"/>
            <a:gd name="adj3" fmla="val 11820087"/>
            <a:gd name="adj4" fmla="val 10343962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42C0E-BF03-4390-8877-39039637508E}">
      <dsp:nvSpPr>
        <dsp:cNvPr id="0" name=""/>
        <dsp:cNvSpPr/>
      </dsp:nvSpPr>
      <dsp:spPr>
        <a:xfrm>
          <a:off x="393354" y="31051"/>
          <a:ext cx="1150269" cy="1076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Krok 1.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Určení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rizik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br>
            <a:rPr kumimoji="0" lang="cs-CZ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</a:b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a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ohrožených</a:t>
          </a:r>
          <a:r>
            <a:rPr kumimoji="0" lang="en-GB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 </a:t>
          </a:r>
          <a:r>
            <a:rPr kumimoji="0" lang="en-GB" altLang="cs-CZ" sz="14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ヒラギノ角ゴ Pro W3" pitchFamily="32" charset="-128"/>
            </a:rPr>
            <a:t>osob</a:t>
          </a:r>
          <a:endParaRPr kumimoji="0" lang="en-GB" altLang="cs-CZ" sz="14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ヒラギノ角ゴ Pro W3" pitchFamily="32" charset="-128"/>
          </a:endParaRPr>
        </a:p>
      </dsp:txBody>
      <dsp:txXfrm>
        <a:off x="393354" y="31051"/>
        <a:ext cx="1150269" cy="1076910"/>
      </dsp:txXfrm>
    </dsp:sp>
    <dsp:sp modelId="{8724E24E-B342-4DEA-BC5F-644C90B06549}">
      <dsp:nvSpPr>
        <dsp:cNvPr id="0" name=""/>
        <dsp:cNvSpPr/>
      </dsp:nvSpPr>
      <dsp:spPr>
        <a:xfrm>
          <a:off x="-11953" y="-83875"/>
          <a:ext cx="4036226" cy="4036226"/>
        </a:xfrm>
        <a:prstGeom prst="circularArrow">
          <a:avLst>
            <a:gd name="adj1" fmla="val 5203"/>
            <a:gd name="adj2" fmla="val 336107"/>
            <a:gd name="adj3" fmla="val 17000255"/>
            <a:gd name="adj4" fmla="val 15301808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664B8A2D-2E05-0BE3-4462-2190C092A1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DBBE79-AF01-21CD-DF58-C685104A74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B0FA7-F9DE-4A17-9E94-C2ADEF440FF3}" type="datetimeFigureOut">
              <a:rPr lang="cs-CZ" smtClean="0"/>
              <a:t>28.07.2025</a:t>
            </a:fld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6B5777-63A5-941E-16AE-03ED4C1C53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1C1DE-A536-4184-A88F-1DCCA5EFA27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9674A4BC-43A1-4D72-FA44-81C1C017D0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11875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BC3A2-998C-42B9-B1A4-86D5B6D99874}" type="datetimeFigureOut">
              <a:rPr lang="cs-CZ" smtClean="0"/>
              <a:t>28.07.2025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8CFBE-BD6A-43B6-B49C-E656B2B41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32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">
    <p:bg>
      <p:bgPr>
        <a:solidFill>
          <a:srgbClr val="ECC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číslo snímku">
            <a:extLst>
              <a:ext uri="{FF2B5EF4-FFF2-40B4-BE49-F238E27FC236}">
                <a16:creationId xmlns:a16="http://schemas.microsoft.com/office/drawing/2014/main" id="{36E08A03-B936-6231-A73F-DC784FE4BC3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645AEE-F697-459C-A803-FD4DBA44348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E3E3E3"/>
                </a:solidFill>
                <a:effectLst/>
                <a:uLnTx/>
                <a:uFillTx/>
                <a:latin typeface="Nunit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E3E3E3"/>
              </a:solidFill>
              <a:effectLst/>
              <a:uLnTx/>
              <a:uFillTx/>
              <a:latin typeface="Nunito Light"/>
              <a:ea typeface="+mn-ea"/>
              <a:cs typeface="+mn-cs"/>
            </a:endParaRPr>
          </a:p>
        </p:txBody>
      </p:sp>
      <p:pic>
        <p:nvPicPr>
          <p:cNvPr id="6" name="Kasiopea">
            <a:extLst>
              <a:ext uri="{FF2B5EF4-FFF2-40B4-BE49-F238E27FC236}">
                <a16:creationId xmlns:a16="http://schemas.microsoft.com/office/drawing/2014/main" id="{E1C39A4C-836A-B086-E135-5810DB77BB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356085"/>
            <a:ext cx="7200900" cy="2669441"/>
          </a:xfrm>
          <a:prstGeom prst="rect">
            <a:avLst/>
          </a:prstGeom>
        </p:spPr>
      </p:pic>
      <p:sp>
        <p:nvSpPr>
          <p:cNvPr id="28" name="Jméno prezentujícího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6624639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Hlavní nadpis 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  <p:sp>
        <p:nvSpPr>
          <p:cNvPr id="3" name="Hlavní nadpis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606675"/>
            <a:ext cx="6139582" cy="1217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Nunito Sans ExtraLight" panose="000003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Jméno prezentujícího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B24962F3-6CD2-F9F4-E750-CB65158A6E22}"/>
              </a:ext>
            </a:extLst>
          </p:cNvPr>
          <p:cNvCxnSpPr>
            <a:cxnSpLocks/>
          </p:cNvCxnSpPr>
          <p:nvPr userDrawn="1"/>
        </p:nvCxnSpPr>
        <p:spPr>
          <a:xfrm>
            <a:off x="6749380" y="704903"/>
            <a:ext cx="956441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RILSA logomark horní">
            <a:extLst>
              <a:ext uri="{FF2B5EF4-FFF2-40B4-BE49-F238E27FC236}">
                <a16:creationId xmlns:a16="http://schemas.microsoft.com/office/drawing/2014/main" id="{E0A509A0-2F29-2879-8A5F-D60D6FE0C8A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32800" y="212400"/>
            <a:ext cx="982800" cy="9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49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754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686">
          <p15:clr>
            <a:srgbClr val="FBAE40"/>
          </p15:clr>
        </p15:guide>
        <p15:guide id="19" orient="horz" pos="2273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09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vložený">
    <p:bg>
      <p:bgPr>
        <a:solidFill>
          <a:srgbClr val="ECC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obrázku">
            <a:extLst>
              <a:ext uri="{FF2B5EF4-FFF2-40B4-BE49-F238E27FC236}">
                <a16:creationId xmlns:a16="http://schemas.microsoft.com/office/drawing/2014/main" id="{C460DA2D-14A0-C170-2C55-D56208D7CB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6263" y="1341438"/>
            <a:ext cx="7991475" cy="4895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 v kontejneru</a:t>
            </a:r>
          </a:p>
        </p:txBody>
      </p:sp>
      <p:cxnSp>
        <p:nvCxnSpPr>
          <p:cNvPr id="5" name="Linka">
            <a:extLst>
              <a:ext uri="{FF2B5EF4-FFF2-40B4-BE49-F238E27FC236}">
                <a16:creationId xmlns:a16="http://schemas.microsoft.com/office/drawing/2014/main" id="{8532A951-533E-CBE3-BEBA-CA1F7F67699A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Logomark RILSA">
            <a:extLst>
              <a:ext uri="{FF2B5EF4-FFF2-40B4-BE49-F238E27FC236}">
                <a16:creationId xmlns:a16="http://schemas.microsoft.com/office/drawing/2014/main" id="{B420845C-5199-89CF-9610-DA4D2CA90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7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45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bílé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850850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45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černé logo">
    <p:bg>
      <p:bgPr>
        <a:solidFill>
          <a:srgbClr val="ECC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3102976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45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1 sloupec+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C7F32E6D-08AB-FF05-3D80-122F290FDE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36709759-251E-27CB-2729-B223D80E0B2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1AB7BA8D-74CD-A8F3-AB06-C1EBCF47DF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" name="Zástupný obsah">
            <a:extLst>
              <a:ext uri="{FF2B5EF4-FFF2-40B4-BE49-F238E27FC236}">
                <a16:creationId xmlns:a16="http://schemas.microsoft.com/office/drawing/2014/main" id="{FE54D9B4-F806-EF92-7893-24EF063F41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76263" y="1341438"/>
            <a:ext cx="3887787" cy="48958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100">
                <a:solidFill>
                  <a:schemeClr val="bg1"/>
                </a:solidFill>
              </a:defRPr>
            </a:lvl1pPr>
            <a:lvl2pPr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 sz="1500">
                <a:solidFill>
                  <a:schemeClr val="bg1"/>
                </a:solidFill>
              </a:defRPr>
            </a:lvl3pPr>
            <a:lvl4pPr>
              <a:buClr>
                <a:schemeClr val="accent1"/>
              </a:buClr>
              <a:defRPr sz="1350">
                <a:solidFill>
                  <a:schemeClr val="bg1"/>
                </a:solidFill>
              </a:defRPr>
            </a:lvl4pPr>
            <a:lvl5pPr>
              <a:buClr>
                <a:schemeClr val="accent1"/>
              </a:buClr>
              <a:defRPr sz="135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</a:t>
            </a:r>
          </a:p>
        </p:txBody>
      </p:sp>
      <p:cxnSp>
        <p:nvCxnSpPr>
          <p:cNvPr id="5" name="Linka">
            <a:extLst>
              <a:ext uri="{FF2B5EF4-FFF2-40B4-BE49-F238E27FC236}">
                <a16:creationId xmlns:a16="http://schemas.microsoft.com/office/drawing/2014/main" id="{C76C1ED1-AE51-1A71-2495-F171214A4A2E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BEEBF647-DD2B-C91A-F15F-F909C59476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127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45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">
    <p:bg>
      <p:bgPr>
        <a:solidFill>
          <a:srgbClr val="ECC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Autor citátu">
            <a:extLst>
              <a:ext uri="{FF2B5EF4-FFF2-40B4-BE49-F238E27FC236}">
                <a16:creationId xmlns:a16="http://schemas.microsoft.com/office/drawing/2014/main" id="{3C16AE21-9C94-0A3A-2490-491BEFD0AB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43100" y="5008694"/>
            <a:ext cx="5257799" cy="4524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4" name="Znění citátu">
            <a:extLst>
              <a:ext uri="{FF2B5EF4-FFF2-40B4-BE49-F238E27FC236}">
                <a16:creationId xmlns:a16="http://schemas.microsoft.com/office/drawing/2014/main" id="{4AC70CB8-C943-921A-287D-F17FE82185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73150" y="2248694"/>
            <a:ext cx="7021513" cy="19877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Znění citátu</a:t>
            </a:r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252436" y="494824"/>
            <a:ext cx="639127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9000" dirty="0">
                <a:solidFill>
                  <a:schemeClr val="tx2"/>
                </a:solidFill>
                <a:latin typeface="Nunito Sans ExtraBold" panose="00000900000000000000" pitchFamily="2" charset="0"/>
              </a:rPr>
              <a:t>„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B73DCEC0-E163-E31A-0415-B8097E6EE3F6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5721B4AA-DC69-539D-B3E6-E12F389A9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35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45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 s obrázkem">
    <p:bg>
      <p:bgPr>
        <a:solidFill>
          <a:srgbClr val="ECC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obrázku">
            <a:extLst>
              <a:ext uri="{FF2B5EF4-FFF2-40B4-BE49-F238E27FC236}">
                <a16:creationId xmlns:a16="http://schemas.microsoft.com/office/drawing/2014/main" id="{67F916BF-700F-6397-9D63-79FC42A5926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ámeček">
            <a:extLst>
              <a:ext uri="{FF2B5EF4-FFF2-40B4-BE49-F238E27FC236}">
                <a16:creationId xmlns:a16="http://schemas.microsoft.com/office/drawing/2014/main" id="{53A44394-BB8F-F68A-4FBD-C058A39E3BE4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noFill/>
          <a:ln w="19050"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Uvozovky-výplň">
            <a:extLst>
              <a:ext uri="{FF2B5EF4-FFF2-40B4-BE49-F238E27FC236}">
                <a16:creationId xmlns:a16="http://schemas.microsoft.com/office/drawing/2014/main" id="{A2DBB954-B810-9FAD-E3A0-A95CD186827F}"/>
              </a:ext>
            </a:extLst>
          </p:cNvPr>
          <p:cNvSpPr/>
          <p:nvPr userDrawn="1"/>
        </p:nvSpPr>
        <p:spPr>
          <a:xfrm>
            <a:off x="360363" y="1113183"/>
            <a:ext cx="469127" cy="469127"/>
          </a:xfrm>
          <a:prstGeom prst="ellipse">
            <a:avLst/>
          </a:prstGeom>
          <a:solidFill>
            <a:srgbClr val="7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08623" y="863080"/>
            <a:ext cx="33528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4000" dirty="0">
                <a:solidFill>
                  <a:schemeClr val="accent1"/>
                </a:solidFill>
                <a:latin typeface="Nunito Sans ExtraBold" panose="00000900000000000000" pitchFamily="2" charset="0"/>
              </a:rPr>
              <a:t>„</a:t>
            </a:r>
            <a:endParaRPr lang="cs-CZ" dirty="0">
              <a:solidFill>
                <a:schemeClr val="accent1"/>
              </a:solidFill>
              <a:latin typeface="Nunito Sans ExtraBold" panose="00000900000000000000" pitchFamily="2" charset="0"/>
            </a:endParaRPr>
          </a:p>
        </p:txBody>
      </p:sp>
      <p:sp>
        <p:nvSpPr>
          <p:cNvPr id="21" name="Autor citátu">
            <a:extLst>
              <a:ext uri="{FF2B5EF4-FFF2-40B4-BE49-F238E27FC236}">
                <a16:creationId xmlns:a16="http://schemas.microsoft.com/office/drawing/2014/main" id="{38D54918-6EA2-7F62-8718-8923C86B849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14722" y="4464892"/>
            <a:ext cx="3465512" cy="882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cs-CZ" dirty="0"/>
            </a:lvl1pPr>
          </a:lstStyle>
          <a:p>
            <a:pPr lvl="0"/>
            <a:r>
              <a:rPr lang="cs-CZ" dirty="0"/>
              <a:t>Autor citátu</a:t>
            </a:r>
          </a:p>
        </p:txBody>
      </p:sp>
      <p:cxnSp>
        <p:nvCxnSpPr>
          <p:cNvPr id="4" name="Linka">
            <a:extLst>
              <a:ext uri="{FF2B5EF4-FFF2-40B4-BE49-F238E27FC236}">
                <a16:creationId xmlns:a16="http://schemas.microsoft.com/office/drawing/2014/main" id="{DA5B9B15-6831-DBDB-E231-AB70EF781C81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Logomark RILSA">
            <a:extLst>
              <a:ext uri="{FF2B5EF4-FFF2-40B4-BE49-F238E27FC236}">
                <a16:creationId xmlns:a16="http://schemas.microsoft.com/office/drawing/2014/main" id="{4A80BB00-FA3D-F943-2FC1-C8377A6E41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  <p:sp>
        <p:nvSpPr>
          <p:cNvPr id="12" name="Znění citátu">
            <a:extLst>
              <a:ext uri="{FF2B5EF4-FFF2-40B4-BE49-F238E27FC236}">
                <a16:creationId xmlns:a16="http://schemas.microsoft.com/office/drawing/2014/main" id="{E9B65A90-B3EB-05D5-B51C-970C20D792F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6313" y="2105025"/>
            <a:ext cx="3474000" cy="155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Znění citátu</a:t>
            </a:r>
          </a:p>
        </p:txBody>
      </p:sp>
    </p:spTree>
    <p:extLst>
      <p:ext uri="{BB962C8B-B14F-4D97-AF65-F5344CB8AC3E}">
        <p14:creationId xmlns:p14="http://schemas.microsoft.com/office/powerpoint/2010/main" val="15668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45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bg>
      <p:bgPr>
        <a:solidFill>
          <a:srgbClr val="ECC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dresa">
            <a:extLst>
              <a:ext uri="{FF2B5EF4-FFF2-40B4-BE49-F238E27FC236}">
                <a16:creationId xmlns:a16="http://schemas.microsoft.com/office/drawing/2014/main" id="{B651F30A-2B21-D5ED-DABE-2DE0FA00656D}"/>
              </a:ext>
            </a:extLst>
          </p:cNvPr>
          <p:cNvSpPr txBox="1"/>
          <p:nvPr userDrawn="1"/>
        </p:nvSpPr>
        <p:spPr>
          <a:xfrm>
            <a:off x="5388210" y="5274793"/>
            <a:ext cx="3436918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bg2"/>
                </a:solidFill>
              </a:rPr>
              <a:t>Výzkumný institut práce a sociálních věcí, v. v. i.</a:t>
            </a:r>
          </a:p>
          <a:p>
            <a:pPr lvl="0">
              <a:spcAft>
                <a:spcPts val="300"/>
              </a:spcAft>
            </a:pPr>
            <a:r>
              <a:rPr lang="cs-CZ" sz="1200" dirty="0" err="1">
                <a:solidFill>
                  <a:schemeClr val="bg2"/>
                </a:solidFill>
              </a:rPr>
              <a:t>Research</a:t>
            </a:r>
            <a:r>
              <a:rPr lang="cs-CZ" sz="1200" dirty="0">
                <a:solidFill>
                  <a:schemeClr val="bg2"/>
                </a:solidFill>
              </a:rPr>
              <a:t> Institute </a:t>
            </a:r>
            <a:r>
              <a:rPr lang="cs-CZ" sz="1200" dirty="0" err="1">
                <a:solidFill>
                  <a:schemeClr val="bg2"/>
                </a:solidFill>
              </a:rPr>
              <a:t>for</a:t>
            </a: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cs-CZ" sz="1200" dirty="0" err="1">
                <a:solidFill>
                  <a:schemeClr val="bg2"/>
                </a:solidFill>
              </a:rPr>
              <a:t>Labour</a:t>
            </a:r>
            <a:r>
              <a:rPr lang="cs-CZ" sz="1200" dirty="0">
                <a:solidFill>
                  <a:schemeClr val="bg2"/>
                </a:solidFill>
              </a:rPr>
              <a:t> and </a:t>
            </a:r>
            <a:r>
              <a:rPr lang="cs-CZ" sz="1200" dirty="0" err="1">
                <a:solidFill>
                  <a:schemeClr val="bg2"/>
                </a:solidFill>
              </a:rPr>
              <a:t>Social</a:t>
            </a: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cs-CZ" sz="1200" dirty="0" err="1">
                <a:solidFill>
                  <a:schemeClr val="bg2"/>
                </a:solidFill>
              </a:rPr>
              <a:t>Affairs</a:t>
            </a:r>
            <a:endParaRPr lang="cs-CZ" sz="1200" dirty="0">
              <a:solidFill>
                <a:schemeClr val="bg2"/>
              </a:solidFill>
            </a:endParaRP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bg2"/>
                </a:solidFill>
              </a:rPr>
              <a:t>Jeruzalémská 1283/9, 110 00  Praha 1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bg2"/>
                </a:solidFill>
              </a:rPr>
              <a:t>rilsa@rilsa.cz, T: +420 221 015 844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bg2"/>
                </a:solidFill>
              </a:rPr>
              <a:t>www.rilsa.cz</a:t>
            </a:r>
          </a:p>
          <a:p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E-mail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766066"/>
            <a:ext cx="5364163" cy="4301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2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E-mail prezentujícího</a:t>
            </a:r>
          </a:p>
        </p:txBody>
      </p:sp>
      <p:sp>
        <p:nvSpPr>
          <p:cNvPr id="28" name="Poděkování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5364163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pic>
        <p:nvPicPr>
          <p:cNvPr id="2" name="Kasiopea">
            <a:extLst>
              <a:ext uri="{FF2B5EF4-FFF2-40B4-BE49-F238E27FC236}">
                <a16:creationId xmlns:a16="http://schemas.microsoft.com/office/drawing/2014/main" id="{4094BF98-4F8A-5858-5586-914D70FAD7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  <p:cxnSp>
        <p:nvCxnSpPr>
          <p:cNvPr id="5" name="Linka">
            <a:extLst>
              <a:ext uri="{FF2B5EF4-FFF2-40B4-BE49-F238E27FC236}">
                <a16:creationId xmlns:a16="http://schemas.microsoft.com/office/drawing/2014/main" id="{79DCD1C6-B459-249F-8103-57AB1BD27B69}"/>
              </a:ext>
            </a:extLst>
          </p:cNvPr>
          <p:cNvCxnSpPr>
            <a:cxnSpLocks/>
          </p:cNvCxnSpPr>
          <p:nvPr userDrawn="1"/>
        </p:nvCxnSpPr>
        <p:spPr>
          <a:xfrm>
            <a:off x="6749380" y="704903"/>
            <a:ext cx="956441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ILSA logomark horní">
            <a:extLst>
              <a:ext uri="{FF2B5EF4-FFF2-40B4-BE49-F238E27FC236}">
                <a16:creationId xmlns:a16="http://schemas.microsoft.com/office/drawing/2014/main" id="{90189FA5-5328-5C52-BE11-7F64D6709BE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32800" y="212400"/>
            <a:ext cx="982800" cy="9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43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41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754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686" userDrawn="1">
          <p15:clr>
            <a:srgbClr val="FBAE40"/>
          </p15:clr>
        </p15:guide>
        <p15:guide id="19" orient="horz" pos="2273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0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óna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">
            <a:extLst>
              <a:ext uri="{FF2B5EF4-FFF2-40B4-BE49-F238E27FC236}">
                <a16:creationId xmlns:a16="http://schemas.microsoft.com/office/drawing/2014/main" id="{A8F8CF10-0360-0841-4CE8-9459E1C616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A842091D-C241-C26D-CE9E-E96AB5FDF63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Výplň">
            <a:extLst>
              <a:ext uri="{FF2B5EF4-FFF2-40B4-BE49-F238E27FC236}">
                <a16:creationId xmlns:a16="http://schemas.microsoft.com/office/drawing/2014/main" id="{4BDF2C98-C4D2-C70A-BCD0-C0B4A1ABD97F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solidFill>
            <a:srgbClr val="F3D497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5222AAD-0508-B5FF-2F41-2C6CAF1B2CD9}"/>
              </a:ext>
            </a:extLst>
          </p:cNvPr>
          <p:cNvCxnSpPr>
            <a:cxnSpLocks/>
          </p:cNvCxnSpPr>
          <p:nvPr userDrawn="1"/>
        </p:nvCxnSpPr>
        <p:spPr>
          <a:xfrm>
            <a:off x="1727200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047146C-E65F-B89F-1E55-ACF5DA6D77CB}"/>
              </a:ext>
            </a:extLst>
          </p:cNvPr>
          <p:cNvCxnSpPr>
            <a:cxnSpLocks/>
          </p:cNvCxnSpPr>
          <p:nvPr userDrawn="1"/>
        </p:nvCxnSpPr>
        <p:spPr>
          <a:xfrm>
            <a:off x="1943100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6E12A61C-C4A5-51F4-BFC4-9850A0BB02D9}"/>
              </a:ext>
            </a:extLst>
          </p:cNvPr>
          <p:cNvCxnSpPr>
            <a:cxnSpLocks/>
          </p:cNvCxnSpPr>
          <p:nvPr userDrawn="1"/>
        </p:nvCxnSpPr>
        <p:spPr>
          <a:xfrm>
            <a:off x="3090655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587ED26-E48F-C057-E051-6A369C769112}"/>
              </a:ext>
            </a:extLst>
          </p:cNvPr>
          <p:cNvCxnSpPr>
            <a:cxnSpLocks/>
          </p:cNvCxnSpPr>
          <p:nvPr userDrawn="1"/>
        </p:nvCxnSpPr>
        <p:spPr>
          <a:xfrm>
            <a:off x="3325025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BE15A73-1916-F48E-F62D-2CDFB69883F2}"/>
              </a:ext>
            </a:extLst>
          </p:cNvPr>
          <p:cNvCxnSpPr>
            <a:cxnSpLocks/>
          </p:cNvCxnSpPr>
          <p:nvPr userDrawn="1"/>
        </p:nvCxnSpPr>
        <p:spPr>
          <a:xfrm>
            <a:off x="4464050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A34BECAC-E6AF-B5CA-0B05-B3FE372D8D68}"/>
              </a:ext>
            </a:extLst>
          </p:cNvPr>
          <p:cNvCxnSpPr>
            <a:cxnSpLocks/>
          </p:cNvCxnSpPr>
          <p:nvPr userDrawn="1"/>
        </p:nvCxnSpPr>
        <p:spPr>
          <a:xfrm>
            <a:off x="4679950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AE23DED9-F8A3-7A75-5BBF-424C67D0894A}"/>
              </a:ext>
            </a:extLst>
          </p:cNvPr>
          <p:cNvCxnSpPr>
            <a:cxnSpLocks/>
          </p:cNvCxnSpPr>
          <p:nvPr userDrawn="1"/>
        </p:nvCxnSpPr>
        <p:spPr>
          <a:xfrm>
            <a:off x="5832475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CA28248-32C9-1D5A-EFCA-45D61EE0C2E9}"/>
              </a:ext>
            </a:extLst>
          </p:cNvPr>
          <p:cNvCxnSpPr>
            <a:cxnSpLocks/>
          </p:cNvCxnSpPr>
          <p:nvPr userDrawn="1"/>
        </p:nvCxnSpPr>
        <p:spPr>
          <a:xfrm>
            <a:off x="6048375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1965C58B-1D0E-1AFA-6882-A621740BAD13}"/>
              </a:ext>
            </a:extLst>
          </p:cNvPr>
          <p:cNvCxnSpPr>
            <a:cxnSpLocks/>
          </p:cNvCxnSpPr>
          <p:nvPr userDrawn="1"/>
        </p:nvCxnSpPr>
        <p:spPr>
          <a:xfrm>
            <a:off x="7200900" y="1336851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316813F-307D-74E9-9D1C-AC6CF81F460D}"/>
              </a:ext>
            </a:extLst>
          </p:cNvPr>
          <p:cNvCxnSpPr>
            <a:cxnSpLocks/>
          </p:cNvCxnSpPr>
          <p:nvPr userDrawn="1"/>
        </p:nvCxnSpPr>
        <p:spPr>
          <a:xfrm>
            <a:off x="7421770" y="1341438"/>
            <a:ext cx="0" cy="489585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6F68309C-F9DA-BFB1-B1F9-041B231EC382}"/>
              </a:ext>
            </a:extLst>
          </p:cNvPr>
          <p:cNvCxnSpPr>
            <a:stCxn id="4" idx="1"/>
            <a:endCxn id="4" idx="3"/>
          </p:cNvCxnSpPr>
          <p:nvPr userDrawn="1"/>
        </p:nvCxnSpPr>
        <p:spPr>
          <a:xfrm>
            <a:off x="576263" y="3789363"/>
            <a:ext cx="7991475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Pod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5364163" cy="369171"/>
          </a:xfrm>
          <a:prstGeom prst="rect">
            <a:avLst/>
          </a:prstGeom>
          <a:solidFill>
            <a:srgbClr val="F3D497"/>
          </a:solidFill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Zóna obsahu a vodítka	</a:t>
            </a:r>
          </a:p>
        </p:txBody>
      </p:sp>
      <p:sp>
        <p:nvSpPr>
          <p:cNvPr id="30" name="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5364162" cy="239773"/>
          </a:xfrm>
          <a:prstGeom prst="rect">
            <a:avLst/>
          </a:prstGeom>
          <a:solidFill>
            <a:srgbClr val="F3D497"/>
          </a:solidFill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pro PPTX design</a:t>
            </a:r>
          </a:p>
        </p:txBody>
      </p:sp>
      <p:cxnSp>
        <p:nvCxnSpPr>
          <p:cNvPr id="3" name="Linka">
            <a:extLst>
              <a:ext uri="{FF2B5EF4-FFF2-40B4-BE49-F238E27FC236}">
                <a16:creationId xmlns:a16="http://schemas.microsoft.com/office/drawing/2014/main" id="{3750EED4-69AD-23DF-9C10-DAF72F89CA8A}"/>
              </a:ext>
            </a:extLst>
          </p:cNvPr>
          <p:cNvCxnSpPr>
            <a:cxnSpLocks/>
          </p:cNvCxnSpPr>
          <p:nvPr userDrawn="1"/>
        </p:nvCxnSpPr>
        <p:spPr>
          <a:xfrm>
            <a:off x="6749380" y="704903"/>
            <a:ext cx="956441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RILSA logomark horní">
            <a:extLst>
              <a:ext uri="{FF2B5EF4-FFF2-40B4-BE49-F238E27FC236}">
                <a16:creationId xmlns:a16="http://schemas.microsoft.com/office/drawing/2014/main" id="{F0340834-2B4A-E7E5-82E7-A46CB9F0F5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32800" y="212400"/>
            <a:ext cx="982800" cy="982800"/>
          </a:xfrm>
          <a:prstGeom prst="rect">
            <a:avLst/>
          </a:prstGeom>
        </p:spPr>
      </p:pic>
      <p:cxnSp>
        <p:nvCxnSpPr>
          <p:cNvPr id="8" name="Linka">
            <a:extLst>
              <a:ext uri="{FF2B5EF4-FFF2-40B4-BE49-F238E27FC236}">
                <a16:creationId xmlns:a16="http://schemas.microsoft.com/office/drawing/2014/main" id="{52351529-9F4A-8A97-B3BF-888C8179CBC5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Logomark RILSA">
            <a:extLst>
              <a:ext uri="{FF2B5EF4-FFF2-40B4-BE49-F238E27FC236}">
                <a16:creationId xmlns:a16="http://schemas.microsoft.com/office/drawing/2014/main" id="{7E97FC86-EC7C-E7CB-3739-8EDBDB885E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07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5364163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Volný snímek univerzální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DFB3BD3F-5262-4EC9-00F2-CABDF671E042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A6173F77-D727-7246-090D-5AAB0E3953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849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bg>
      <p:bgPr>
        <a:solidFill>
          <a:srgbClr val="ECC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Zástupný text">
            <a:extLst>
              <a:ext uri="{FF2B5EF4-FFF2-40B4-BE49-F238E27FC236}">
                <a16:creationId xmlns:a16="http://schemas.microsoft.com/office/drawing/2014/main" id="{644F9D25-CC36-0A98-F40A-8D611CCDA6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SzPct val="100000"/>
              <a:defRPr lang="cs-CZ" dirty="0">
                <a:solidFill>
                  <a:schemeClr val="bg1"/>
                </a:solidFill>
              </a:defRPr>
            </a:lvl1pPr>
            <a:lvl2pPr>
              <a:buClr>
                <a:schemeClr val="accent1"/>
              </a:buClr>
              <a:buSzPct val="100000"/>
              <a:defRPr lang="cs-CZ" dirty="0"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buSzPct val="100000"/>
              <a:defRPr lang="cs-CZ" dirty="0">
                <a:solidFill>
                  <a:schemeClr val="bg1"/>
                </a:solidFill>
              </a:defRPr>
            </a:lvl3pPr>
            <a:lvl4pPr>
              <a:buClr>
                <a:schemeClr val="accent1"/>
              </a:buClr>
              <a:buSzPct val="100000"/>
              <a:defRPr lang="cs-CZ" dirty="0">
                <a:solidFill>
                  <a:schemeClr val="bg1"/>
                </a:solidFill>
              </a:defRPr>
            </a:lvl4pPr>
            <a:lvl5pPr>
              <a:buClr>
                <a:schemeClr val="accent1"/>
              </a:buClr>
              <a:buSzPct val="100000"/>
              <a:defRPr lang="cs-CZ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9119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83751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Text jednostránkový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D2AF49E5-70E9-01C5-DB91-F1D6DB570A59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F2434E69-5AB0-030D-FCB6-0AF585F7C1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617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67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tabulku">
            <a:extLst>
              <a:ext uri="{FF2B5EF4-FFF2-40B4-BE49-F238E27FC236}">
                <a16:creationId xmlns:a16="http://schemas.microsoft.com/office/drawing/2014/main" id="{D5D935D0-CE5C-78C0-DAD2-890531280D9C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576263" y="1376362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Tabulka celostránková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3E986132-F183-3543-9FCF-B0E57E750D35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DC2B458F-1F2D-3D57-1689-CBFA8FF4D9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85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67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objekt grafu">
            <a:extLst>
              <a:ext uri="{FF2B5EF4-FFF2-40B4-BE49-F238E27FC236}">
                <a16:creationId xmlns:a16="http://schemas.microsoft.com/office/drawing/2014/main" id="{1979B4C0-B639-2DB0-8C3F-BD8DAD66C41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Graf jednostránkový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C5C614AA-8E0E-3872-E69E-A1DB8656A7B0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47C9C0B3-34B4-8016-C2C4-EDC84A9E71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034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67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Zástupný obsah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7991475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1pPr>
            <a:lvl2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3pPr>
            <a:lvl4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4pPr>
            <a:lvl5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1 stránka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DEB747CA-9272-A066-3230-C5DD88505C4A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E51C11B1-043F-6F53-E25F-F55A230EA6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63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67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Zástupný obsah P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3887787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1pPr>
            <a:lvl2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3pPr>
            <a:lvl4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4pPr>
            <a:lvl5pPr>
              <a:buClr>
                <a:schemeClr val="accent1"/>
              </a:buClr>
              <a:defRPr lang="cs-CZ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9" name="Zástupný obsah L">
            <a:extLst>
              <a:ext uri="{FF2B5EF4-FFF2-40B4-BE49-F238E27FC236}">
                <a16:creationId xmlns:a16="http://schemas.microsoft.com/office/drawing/2014/main" id="{D7D6BF85-009B-B387-E9F3-76A56730AC1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79951" y="1376363"/>
            <a:ext cx="3887787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lang="cs-CZ">
                <a:solidFill>
                  <a:schemeClr val="bg1"/>
                </a:solidFill>
              </a:defRPr>
            </a:lvl1pPr>
            <a:lvl2pPr>
              <a:buClr>
                <a:schemeClr val="accent1"/>
              </a:buClr>
              <a:defRPr lang="cs-CZ"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 lang="cs-CZ">
                <a:solidFill>
                  <a:schemeClr val="bg1"/>
                </a:solidFill>
              </a:defRPr>
            </a:lvl3pPr>
            <a:lvl4pPr>
              <a:buClr>
                <a:schemeClr val="accent1"/>
              </a:buClr>
              <a:defRPr lang="cs-CZ">
                <a:solidFill>
                  <a:schemeClr val="bg1"/>
                </a:solidFill>
              </a:defRPr>
            </a:lvl4pPr>
            <a:lvl5pPr>
              <a:buClr>
                <a:schemeClr val="accent1"/>
              </a:buClr>
              <a:defRPr lang="cs-CZ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2 sloupce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55AF257A-F6A9-8C26-3C14-65C85315616E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0BE68240-40EF-445F-E4C1-1EC1CF39D6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18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67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obsah P">
            <a:extLst>
              <a:ext uri="{FF2B5EF4-FFF2-40B4-BE49-F238E27FC236}">
                <a16:creationId xmlns:a16="http://schemas.microsoft.com/office/drawing/2014/main" id="{D7D6BF85-009B-B387-E9F3-76A56730AC1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48375" y="1385957"/>
            <a:ext cx="2520950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1pPr>
            <a:lvl2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2pPr>
            <a:lvl3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3pPr>
            <a:lvl4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4pPr>
            <a:lvl5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obsah S">
            <a:extLst>
              <a:ext uri="{FF2B5EF4-FFF2-40B4-BE49-F238E27FC236}">
                <a16:creationId xmlns:a16="http://schemas.microsoft.com/office/drawing/2014/main" id="{D21AA316-22C6-1E98-9E77-12875C3E4ED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1525" y="1376363"/>
            <a:ext cx="2520950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1pPr>
            <a:lvl2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2pPr>
            <a:lvl3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3pPr>
            <a:lvl4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4pPr>
            <a:lvl5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4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1pPr>
            <a:lvl2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2pPr>
            <a:lvl3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3pPr>
            <a:lvl4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4pPr>
            <a:lvl5pPr>
              <a:buClr>
                <a:schemeClr val="accent1"/>
              </a:buClr>
              <a:defRPr lang="cs-CZ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3 sloupce</a:t>
            </a:r>
          </a:p>
        </p:txBody>
      </p:sp>
      <p:cxnSp>
        <p:nvCxnSpPr>
          <p:cNvPr id="2" name="Linka">
            <a:extLst>
              <a:ext uri="{FF2B5EF4-FFF2-40B4-BE49-F238E27FC236}">
                <a16:creationId xmlns:a16="http://schemas.microsoft.com/office/drawing/2014/main" id="{E987716C-3340-9FBD-A083-E7E803BA7A44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>
            <a:extLst>
              <a:ext uri="{FF2B5EF4-FFF2-40B4-BE49-F238E27FC236}">
                <a16:creationId xmlns:a16="http://schemas.microsoft.com/office/drawing/2014/main" id="{93252E30-8E89-742A-DEB8-63EF1EAD26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542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67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sloupce grafů -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text P">
            <a:extLst>
              <a:ext uri="{FF2B5EF4-FFF2-40B4-BE49-F238E27FC236}">
                <a16:creationId xmlns:a16="http://schemas.microsoft.com/office/drawing/2014/main" id="{0B7E64EA-BC57-B0BA-4B4F-F4A4D5ED35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9950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>
                <a:solidFill>
                  <a:schemeClr val="bg1"/>
                </a:solidFill>
              </a:defRPr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9" name="Zástupný text L">
            <a:extLst>
              <a:ext uri="{FF2B5EF4-FFF2-40B4-BE49-F238E27FC236}">
                <a16:creationId xmlns:a16="http://schemas.microsoft.com/office/drawing/2014/main" id="{270F81CF-AC16-978F-B417-C428D9BE9F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263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>
                <a:solidFill>
                  <a:schemeClr val="bg1"/>
                </a:solidFill>
              </a:defRPr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4" name="Zástupný objekt grafu P">
            <a:extLst>
              <a:ext uri="{FF2B5EF4-FFF2-40B4-BE49-F238E27FC236}">
                <a16:creationId xmlns:a16="http://schemas.microsoft.com/office/drawing/2014/main" id="{791239CD-1A24-187F-B25A-B0DB233BD1C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79950" y="1341438"/>
            <a:ext cx="3887788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2" name="Zástupný objekt grafu L">
            <a:extLst>
              <a:ext uri="{FF2B5EF4-FFF2-40B4-BE49-F238E27FC236}">
                <a16:creationId xmlns:a16="http://schemas.microsoft.com/office/drawing/2014/main" id="{33AECA7F-56B5-B738-D49B-8DAA9D38F273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41438"/>
            <a:ext cx="3887787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Porovnání grafů</a:t>
            </a:r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dirty="0"/>
              <a:t>2sloupcový text</a:t>
            </a: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5D1F04F4-A638-47B3-9E94-722FD040596D}"/>
              </a:ext>
            </a:extLst>
          </p:cNvPr>
          <p:cNvCxnSpPr>
            <a:cxnSpLocks/>
          </p:cNvCxnSpPr>
          <p:nvPr userDrawn="1"/>
        </p:nvCxnSpPr>
        <p:spPr>
          <a:xfrm>
            <a:off x="1332000" y="6516000"/>
            <a:ext cx="1594678" cy="12442"/>
          </a:xfrm>
          <a:prstGeom prst="line">
            <a:avLst/>
          </a:prstGeom>
          <a:ln>
            <a:solidFill>
              <a:srgbClr val="636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Logomark RILSA">
            <a:extLst>
              <a:ext uri="{FF2B5EF4-FFF2-40B4-BE49-F238E27FC236}">
                <a16:creationId xmlns:a16="http://schemas.microsoft.com/office/drawing/2014/main" id="{7E159722-BA8A-DD7D-CBC6-1250199510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000" y="6044400"/>
            <a:ext cx="882000" cy="8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7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9FCC3B"/>
          </p15:clr>
        </p15:guide>
        <p15:guide id="2" pos="2880" userDrawn="1">
          <p15:clr>
            <a:srgbClr val="9FCC3B"/>
          </p15:clr>
        </p15:guide>
        <p15:guide id="4" pos="5397" userDrawn="1">
          <p15:clr>
            <a:srgbClr val="FDE53C"/>
          </p15:clr>
        </p15:guide>
        <p15:guide id="5" orient="horz" pos="845" userDrawn="1">
          <p15:clr>
            <a:srgbClr val="FBAE40"/>
          </p15:clr>
        </p15:guide>
        <p15:guide id="6" orient="horz" pos="3929" userDrawn="1">
          <p15:clr>
            <a:srgbClr val="FDE53C"/>
          </p15:clr>
        </p15:guide>
        <p15:guide id="10" pos="2948" userDrawn="1">
          <p15:clr>
            <a:srgbClr val="FBAE40"/>
          </p15:clr>
        </p15:guide>
        <p15:guide id="12" pos="2812" userDrawn="1">
          <p15:clr>
            <a:srgbClr val="FBAE40"/>
          </p15:clr>
        </p15:guide>
        <p15:guide id="14" pos="4536" userDrawn="1">
          <p15:clr>
            <a:srgbClr val="FBAE40"/>
          </p15:clr>
        </p15:guide>
        <p15:guide id="15" pos="4672" userDrawn="1">
          <p15:clr>
            <a:srgbClr val="FBAE40"/>
          </p15:clr>
        </p15:guide>
        <p15:guide id="16" pos="1224" userDrawn="1">
          <p15:clr>
            <a:srgbClr val="FBAE40"/>
          </p15:clr>
        </p15:guide>
        <p15:guide id="18" orient="horz" pos="777" userDrawn="1">
          <p15:clr>
            <a:srgbClr val="FBAE40"/>
          </p15:clr>
        </p15:guide>
        <p15:guide id="19" orient="horz" pos="2319" userDrawn="1">
          <p15:clr>
            <a:srgbClr val="FBAE40"/>
          </p15:clr>
        </p15:guide>
        <p15:guide id="20" orient="horz" pos="255" userDrawn="1">
          <p15:clr>
            <a:srgbClr val="FDE53C"/>
          </p15:clr>
        </p15:guide>
        <p15:guide id="21" pos="3742" userDrawn="1">
          <p15:clr>
            <a:srgbClr val="C35EA4"/>
          </p15:clr>
        </p15:guide>
        <p15:guide id="22" pos="4604" userDrawn="1">
          <p15:clr>
            <a:srgbClr val="C35EA4"/>
          </p15:clr>
        </p15:guide>
        <p15:guide id="23" pos="3810" userDrawn="1">
          <p15:clr>
            <a:srgbClr val="FBAE40"/>
          </p15:clr>
        </p15:guide>
        <p15:guide id="24" pos="3674" userDrawn="1">
          <p15:clr>
            <a:srgbClr val="FBAE40"/>
          </p15:clr>
        </p15:guide>
        <p15:guide id="25" pos="2018" userDrawn="1">
          <p15:clr>
            <a:srgbClr val="C35EA4"/>
          </p15:clr>
        </p15:guide>
        <p15:guide id="26" pos="2086" userDrawn="1">
          <p15:clr>
            <a:srgbClr val="FBAE40"/>
          </p15:clr>
        </p15:guide>
        <p15:guide id="27" pos="1950" userDrawn="1">
          <p15:clr>
            <a:srgbClr val="FBAE40"/>
          </p15:clr>
        </p15:guide>
        <p15:guide id="28" pos="1156" userDrawn="1">
          <p15:clr>
            <a:srgbClr val="C35EA4"/>
          </p15:clr>
        </p15:guide>
        <p15:guide id="29" pos="1088" userDrawn="1">
          <p15:clr>
            <a:srgbClr val="FBAE40"/>
          </p15:clr>
        </p15:guide>
        <p15:guide id="30" pos="363" userDrawn="1">
          <p15:clr>
            <a:srgbClr val="FDE53C"/>
          </p15:clr>
        </p15:guide>
        <p15:guide id="31" orient="horz" pos="24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C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1A92C6F8-3053-A281-5F0D-F0E7DB8AF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64F431D5-60F7-2460-8DE0-C4443E42C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5AEE-F697-459C-A803-FD4DBA443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4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24" r:id="rId2"/>
    <p:sldLayoutId id="2147483821" r:id="rId3"/>
    <p:sldLayoutId id="2147483822" r:id="rId4"/>
    <p:sldLayoutId id="2147483787" r:id="rId5"/>
    <p:sldLayoutId id="2147483820" r:id="rId6"/>
    <p:sldLayoutId id="2147483819" r:id="rId7"/>
    <p:sldLayoutId id="2147483823" r:id="rId8"/>
    <p:sldLayoutId id="2147483780" r:id="rId9"/>
    <p:sldLayoutId id="2147483781" r:id="rId10"/>
    <p:sldLayoutId id="2147483817" r:id="rId11"/>
    <p:sldLayoutId id="2147483928" r:id="rId12"/>
    <p:sldLayoutId id="2147483778" r:id="rId13"/>
    <p:sldLayoutId id="2147483810" r:id="rId14"/>
    <p:sldLayoutId id="2147483804" r:id="rId15"/>
    <p:sldLayoutId id="2147483845" r:id="rId16"/>
    <p:sldLayoutId id="2147483895" r:id="rId17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067A83EB-03A4-B5D9-82A3-F199CB9748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HODNOCENÍ RIZIK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0B2E9E-302C-7C4D-C9B4-5E362D3790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6262" y="2606675"/>
            <a:ext cx="7532567" cy="1217613"/>
          </a:xfrm>
        </p:spPr>
        <p:txBody>
          <a:bodyPr/>
          <a:lstStyle/>
          <a:p>
            <a:r>
              <a:rPr lang="cs-CZ" dirty="0"/>
              <a:t>BEZPEČNOST A OCHRANA ZDRAVÍ PŘI PRÁCI</a:t>
            </a:r>
          </a:p>
          <a:p>
            <a:endParaRPr lang="cs-CZ" dirty="0"/>
          </a:p>
          <a:p>
            <a:r>
              <a:rPr lang="cs-CZ" dirty="0"/>
              <a:t>Červenec 2025</a:t>
            </a:r>
          </a:p>
        </p:txBody>
      </p:sp>
    </p:spTree>
    <p:extLst>
      <p:ext uri="{BB962C8B-B14F-4D97-AF65-F5344CB8AC3E}">
        <p14:creationId xmlns:p14="http://schemas.microsoft.com/office/powerpoint/2010/main" val="1798871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090379"/>
            <a:ext cx="7991475" cy="5146910"/>
          </a:xfrm>
        </p:spPr>
        <p:txBody>
          <a:bodyPr/>
          <a:lstStyle/>
          <a:p>
            <a:r>
              <a:rPr lang="cs-CZ" altLang="cs-CZ" dirty="0"/>
              <a:t>Zaveďte preventivní a ochranná opatření. </a:t>
            </a:r>
          </a:p>
          <a:p>
            <a:pPr>
              <a:buClr>
                <a:srgbClr val="782772"/>
              </a:buClr>
            </a:pPr>
            <a:endParaRPr lang="cs-CZ" altLang="cs-CZ" dirty="0"/>
          </a:p>
          <a:p>
            <a:r>
              <a:rPr lang="cs-CZ" altLang="cs-CZ" dirty="0"/>
              <a:t>K účinnému provedení opatření je třeba vypracovat plán, v kterém se stanoví: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/>
              <a:t> kdo co dělá,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/>
              <a:t> kdy má být opatření dokončeno,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/>
              <a:t> prostředky vyčleněné na provedení opatření.</a:t>
            </a:r>
          </a:p>
          <a:p>
            <a:pPr marL="0" indent="0" algn="just">
              <a:buNone/>
            </a:pPr>
            <a:endParaRPr lang="cs-CZ" sz="100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a-DK" altLang="cs-CZ" dirty="0"/>
              <a:t>Krok 4: Přijetí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2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302327"/>
            <a:ext cx="7991475" cy="4934962"/>
          </a:xfrm>
        </p:spPr>
        <p:txBody>
          <a:bodyPr/>
          <a:lstStyle/>
          <a:p>
            <a:r>
              <a:rPr lang="cs-CZ" altLang="cs-CZ" dirty="0"/>
              <a:t>Měla by se sledovat účinnost zavedených preventivních opatření.</a:t>
            </a:r>
          </a:p>
          <a:p>
            <a:pPr algn="just"/>
            <a:r>
              <a:rPr lang="cs-CZ" altLang="cs-CZ" dirty="0"/>
              <a:t>Hodnocení se musí podle potřeby přezkoumávat a revidovat mimo jiné: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200" dirty="0"/>
              <a:t> vždy, když v organizaci dojde k významným změnám,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200" dirty="0"/>
              <a:t> v důsledku zjištění,  která vyplynula z šetření úrazu nebo 	nehody,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200" dirty="0"/>
              <a:t> v případech, kdy jsou zavedená preventivní opatření 	nedostatečná nebo již nejsou přiměřená,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200" dirty="0"/>
              <a:t> aby se zajistilo, že jsou zjištění týkající se hodnocení rizik 	stále platná.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00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a-DK" altLang="cs-CZ" dirty="0"/>
              <a:t>Krok 5: Sledování a přezkum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6334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090379"/>
            <a:ext cx="7991475" cy="5146910"/>
          </a:xfrm>
        </p:spPr>
        <p:txBody>
          <a:bodyPr/>
          <a:lstStyle/>
          <a:p>
            <a:r>
              <a:rPr lang="cs-CZ" altLang="cs-CZ" dirty="0"/>
              <a:t>Hodnocení rizik je třeba zaznamenat.</a:t>
            </a: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dirty="0"/>
              <a:t>Takovýto záznam lze použít jako základ pro: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/>
              <a:t> informace, které mají být předány dotčeným osobám,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/>
              <a:t> hodnocení, zda byla zavedena nezbytná opatření,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/>
              <a:t> předkládání důkazů inspekčním orgánům,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200" dirty="0"/>
              <a:t> revizi opatření v případě, že se změní okolnosti.</a:t>
            </a:r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endParaRPr lang="cs-CZ" sz="100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it-IT" altLang="cs-CZ" dirty="0"/>
              <a:t>Dokumentace hodnocení (1)</a:t>
            </a:r>
            <a:r>
              <a:rPr lang="it-IT" altLang="cs-CZ" sz="18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57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090379"/>
            <a:ext cx="7991475" cy="5146910"/>
          </a:xfrm>
        </p:spPr>
        <p:txBody>
          <a:bodyPr/>
          <a:lstStyle/>
          <a:p>
            <a:pPr marL="361950" indent="-361950">
              <a:buNone/>
            </a:pPr>
            <a:r>
              <a:rPr lang="cs-CZ" altLang="cs-CZ" sz="1800" dirty="0"/>
              <a:t>Doporučuje se zaznamenat alespoň tyto údaje:</a:t>
            </a:r>
          </a:p>
          <a:p>
            <a:pPr marL="361950" indent="-361950" algn="just"/>
            <a:r>
              <a:rPr lang="cs-CZ" altLang="cs-CZ" sz="1800" dirty="0"/>
              <a:t>jméno (jména) a funkci (funkce) osoby (osob) provádějící (provádějících) šetření,</a:t>
            </a:r>
          </a:p>
          <a:p>
            <a:pPr marL="361950" indent="-361950" algn="just"/>
            <a:r>
              <a:rPr lang="cs-CZ" altLang="cs-CZ" sz="1800" dirty="0"/>
              <a:t>zjištěná nebezpečí a rizika,</a:t>
            </a:r>
          </a:p>
          <a:p>
            <a:pPr marL="361950" indent="-361950" algn="just"/>
            <a:r>
              <a:rPr lang="cs-CZ" altLang="cs-CZ" sz="1800" dirty="0"/>
              <a:t>skupiny pracovníků, které jsou vystaveny obzvláštním rizikům,</a:t>
            </a:r>
          </a:p>
          <a:p>
            <a:pPr marL="361950" indent="-361950" algn="just"/>
            <a:r>
              <a:rPr lang="cs-CZ" altLang="cs-CZ" sz="1800" dirty="0"/>
              <a:t>odhad / vyhodnocení rizik,</a:t>
            </a:r>
          </a:p>
          <a:p>
            <a:pPr marL="361950" indent="-361950" algn="just"/>
            <a:r>
              <a:rPr lang="cs-CZ" altLang="cs-CZ" sz="1800" dirty="0"/>
              <a:t>nezbytná preventivní a ochranná opatření,</a:t>
            </a:r>
          </a:p>
          <a:p>
            <a:pPr marL="361950" indent="-361950" algn="just"/>
            <a:r>
              <a:rPr lang="cs-CZ" altLang="cs-CZ" sz="1800" dirty="0"/>
              <a:t>podrobnosti o zavedení opatření (kdo co kdy dělá),</a:t>
            </a:r>
          </a:p>
          <a:p>
            <a:pPr marL="361950" indent="-361950" algn="just"/>
            <a:r>
              <a:rPr lang="cs-CZ" altLang="cs-CZ" sz="1800" dirty="0"/>
              <a:t>podrobnosti o účasti pracovníků a jejich zástupců na postupu hodnocení rizik.</a:t>
            </a:r>
          </a:p>
          <a:p>
            <a:pPr marL="0" indent="0" algn="just">
              <a:buNone/>
            </a:pPr>
            <a:endParaRPr lang="cs-CZ" sz="100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it-IT" altLang="cs-CZ" dirty="0"/>
              <a:t>Dokumentace hodnocení (2)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821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248B2-E4B1-396F-580F-3801A387C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555856-8328-51C1-F777-93D4F203715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E52F7DF-C236-2219-850A-8CA870ED732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090379"/>
            <a:ext cx="7991475" cy="5146910"/>
          </a:xfrm>
        </p:spPr>
        <p:txBody>
          <a:bodyPr/>
          <a:lstStyle/>
          <a:p>
            <a:pPr marL="361950" indent="-361950" algn="just"/>
            <a:r>
              <a:rPr lang="cs-CZ" altLang="cs-CZ" sz="1800" dirty="0"/>
              <a:t>Zákon č. 262/2006 Sb., zákoník práce</a:t>
            </a:r>
          </a:p>
          <a:p>
            <a:pPr marL="361950" indent="-361950" algn="just"/>
            <a:r>
              <a:rPr lang="cs-CZ" altLang="cs-CZ" sz="1800" dirty="0"/>
              <a:t>ČSN EN 61027:2007 Analýza stromu poruchových stavů (FTA)</a:t>
            </a:r>
          </a:p>
          <a:p>
            <a:pPr marL="361950" indent="-361950" algn="just"/>
            <a:r>
              <a:rPr lang="cs-CZ" altLang="cs-CZ" sz="1800" dirty="0"/>
              <a:t>ČSN EN 61078 vydání 2:2017 Blokové diagramy bezporuchovosti</a:t>
            </a:r>
          </a:p>
          <a:p>
            <a:pPr marL="361950" indent="-361950" algn="just"/>
            <a:r>
              <a:rPr lang="cs-CZ" altLang="cs-CZ" sz="1800" dirty="0"/>
              <a:t>ČSN EN 62308:2007 Bezporuchovost zařízení - Metody posuzování bezporuchovosti</a:t>
            </a:r>
          </a:p>
          <a:p>
            <a:pPr marL="361950" indent="-361950" algn="just"/>
            <a:r>
              <a:rPr lang="cs-CZ" altLang="cs-CZ" sz="1800" dirty="0"/>
              <a:t>ČSN EN 62502:2011 Techniky analýzy spolehlivosti - Analýza stromu událostí (ETA)</a:t>
            </a:r>
          </a:p>
          <a:p>
            <a:pPr marL="361950" indent="-361950" algn="just"/>
            <a:r>
              <a:rPr lang="cs-CZ" altLang="cs-CZ" sz="1800"/>
              <a:t>ČSN EN 62740:2017 Analýza kořenových příčin (RCA)</a:t>
            </a:r>
          </a:p>
          <a:p>
            <a:pPr marL="361950" indent="-361950" algn="just"/>
            <a:r>
              <a:rPr lang="nl-NL" altLang="cs-CZ" sz="1800"/>
              <a:t>ČSN </a:t>
            </a:r>
            <a:r>
              <a:rPr lang="nl-NL" altLang="cs-CZ" sz="1800" dirty="0"/>
              <a:t>EN IEC 31010 ed. 2</a:t>
            </a:r>
            <a:r>
              <a:rPr lang="cs-CZ" altLang="cs-CZ" sz="1800" dirty="0"/>
              <a:t>:2020 Management rizik - Techniky posuzování rizik</a:t>
            </a:r>
          </a:p>
          <a:p>
            <a:pPr marL="361950" indent="-361950" algn="just"/>
            <a:r>
              <a:rPr lang="nl-NL" altLang="cs-CZ" sz="1800" dirty="0"/>
              <a:t>ČSN EN IEC 60812 ed.</a:t>
            </a:r>
            <a:r>
              <a:rPr lang="cs-CZ" altLang="cs-CZ" sz="1800" dirty="0"/>
              <a:t>2:2019 Analýza způsobů a důsledků poruch (FMEA a FMECA)</a:t>
            </a:r>
          </a:p>
          <a:p>
            <a:pPr marL="0" indent="0" algn="just">
              <a:buNone/>
            </a:pPr>
            <a:endParaRPr lang="cs-CZ" sz="100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9D5A3820-4D18-DD1E-994C-91564495F3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Použitelné právní a technické předpisy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847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981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dirty="0"/>
              <a:t>Hodnocení rizik je proces posouzení pracovních rizik, jež vznikají </a:t>
            </a:r>
            <a:br>
              <a:rPr lang="cs-CZ" altLang="cs-CZ" dirty="0"/>
            </a:br>
            <a:r>
              <a:rPr lang="cs-CZ" altLang="cs-CZ" dirty="0"/>
              <a:t>v důsledku nebezpečí na pracovišti. Zahrnuje systematické zkoumání všech aspektů práce a zvažují se v rámci něj tyto otázky: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co by mohlo být příčinou poškození zdraví nebo újmy,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zda je možné nebezpečí zamezit, a pokud nikoli,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jaká preventivní či ochranná opatření by měla být přijata,  	aby bylo možné mít rizika pod kontrolou.</a:t>
            </a:r>
          </a:p>
          <a:p>
            <a:pPr algn="just">
              <a:lnSpc>
                <a:spcPct val="80000"/>
              </a:lnSpc>
              <a:buClr>
                <a:srgbClr val="782772"/>
              </a:buClr>
            </a:pPr>
            <a:endParaRPr lang="cs-CZ" altLang="cs-CZ" sz="2200" dirty="0"/>
          </a:p>
          <a:p>
            <a:pPr algn="just">
              <a:lnSpc>
                <a:spcPct val="80000"/>
              </a:lnSpc>
            </a:pPr>
            <a:r>
              <a:rPr lang="cs-CZ" altLang="cs-CZ" dirty="0"/>
              <a:t>Hodnocení rizik je základem úspěšného řízení problematiky bezpečnosti a zdraví a klíčem ke snížení počtu úrazů souvisejících s prací a nemocí z povolání</a:t>
            </a:r>
            <a:r>
              <a:rPr lang="cs-CZ" altLang="cs-CZ" dirty="0">
                <a:solidFill>
                  <a:srgbClr val="782772"/>
                </a:solidFill>
              </a:rPr>
              <a:t>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it-IT" altLang="cs-CZ" dirty="0"/>
              <a:t>Co se rozumí pod pojmem hodnocení rizik?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21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209964"/>
            <a:ext cx="7991475" cy="5027324"/>
          </a:xfrm>
        </p:spPr>
        <p:txBody>
          <a:bodyPr/>
          <a:lstStyle/>
          <a:p>
            <a:pPr algn="just"/>
            <a:r>
              <a:rPr lang="cs-CZ" altLang="cs-CZ" sz="2000" dirty="0"/>
              <a:t>Zdrojem nebezpečí může být cokoli: pracovní materiály, technické zařízení, pracovní metody nebo postupy – vše, co může způsobit újmu.</a:t>
            </a:r>
          </a:p>
          <a:p>
            <a:pPr>
              <a:buNone/>
            </a:pPr>
            <a:endParaRPr lang="cs-CZ" altLang="cs-CZ" sz="2000" dirty="0"/>
          </a:p>
          <a:p>
            <a:pPr algn="just"/>
            <a:r>
              <a:rPr lang="cs-CZ" altLang="cs-CZ" sz="2000" dirty="0"/>
              <a:t>Riziko je – větší či menší – pravděpodobnost, že bude někomu způsobena újma na zdraví.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it-IT" altLang="cs-CZ" dirty="0"/>
              <a:t>Nezapomeňte: </a:t>
            </a:r>
            <a:r>
              <a:rPr lang="cs-CZ" altLang="cs-CZ" dirty="0"/>
              <a:t>n</a:t>
            </a:r>
            <a:r>
              <a:rPr lang="it-IT" altLang="cs-CZ" dirty="0"/>
              <a:t>ebezpečí a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62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>
              <a:buNone/>
            </a:pPr>
            <a:r>
              <a:rPr lang="cs-CZ" altLang="cs-CZ" dirty="0"/>
              <a:t>Při hodnocení rizik by se vždy měly mít na paměti dvě hlavní zásady:</a:t>
            </a:r>
          </a:p>
          <a:p>
            <a:pPr>
              <a:buNone/>
            </a:pPr>
            <a:endParaRPr lang="cs-CZ" altLang="cs-CZ" dirty="0"/>
          </a:p>
          <a:p>
            <a:pPr algn="just"/>
            <a:r>
              <a:rPr lang="cs-CZ" altLang="cs-CZ" dirty="0"/>
              <a:t>Hodnocení rizik by mělo být strukturováno tak, aby se zaručilo, že jsou brána v potaz všechna příslušná nebezpečí a rizika (např. aby se nepřehlédly druhotné úkoly, jako je úklid). </a:t>
            </a:r>
          </a:p>
          <a:p>
            <a:pPr algn="just"/>
            <a:r>
              <a:rPr lang="cs-CZ" altLang="cs-CZ" dirty="0"/>
              <a:t>Když je určeno nějaké riziko, mělo by hodnocení rizik začít první zásadou, tedy dotazem, zda mu nelze zamezit.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Jakým způsobem se hodnocení rizik provádí</a:t>
            </a:r>
            <a:r>
              <a:rPr lang="es-ES" altLang="cs-CZ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93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2581" y="795645"/>
            <a:ext cx="8115157" cy="5441643"/>
          </a:xfrm>
        </p:spPr>
        <p:txBody>
          <a:bodyPr/>
          <a:lstStyle/>
          <a:p>
            <a:pPr>
              <a:buNone/>
            </a:pPr>
            <a:r>
              <a:rPr lang="cs-CZ" noProof="0" dirty="0"/>
              <a:t>Pro většinu organizací je dostačující hodnocení rizik v pěti krocích:</a:t>
            </a:r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endParaRPr lang="cs-CZ" noProof="0" dirty="0"/>
          </a:p>
          <a:p>
            <a:pPr>
              <a:buNone/>
            </a:pPr>
            <a:r>
              <a:rPr lang="cs-CZ" sz="1800" noProof="0" dirty="0"/>
              <a:t>Zaměstnanci by měli být do provádění hodnocení rizik aktivně zapojení.</a:t>
            </a:r>
          </a:p>
          <a:p>
            <a:pPr>
              <a:buNone/>
            </a:pPr>
            <a:r>
              <a:rPr lang="cs-CZ" altLang="cs-CZ" sz="1800" dirty="0"/>
              <a:t>Uplatnit lze i</a:t>
            </a:r>
            <a:r>
              <a:rPr lang="da-DK" altLang="cs-CZ" sz="1800" dirty="0"/>
              <a:t> jiné metody, a to zejména v případě složitějších rizik či okolností.</a:t>
            </a:r>
          </a:p>
          <a:p>
            <a:pPr>
              <a:buNone/>
            </a:pPr>
            <a:endParaRPr lang="en-GB" altLang="cs-CZ" sz="2000" dirty="0"/>
          </a:p>
          <a:p>
            <a:pPr>
              <a:buNone/>
            </a:pPr>
            <a:endParaRPr lang="en-GB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a-DK" altLang="cs-CZ" dirty="0"/>
              <a:t>Hodnocení rizik v pěti krocích</a:t>
            </a:r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C7736F0-2925-4FEC-EE06-B57CF28D96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0263076"/>
              </p:ext>
            </p:extLst>
          </p:nvPr>
        </p:nvGraphicFramePr>
        <p:xfrm>
          <a:off x="2086268" y="1274617"/>
          <a:ext cx="4628568" cy="4348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8435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>
              <a:buNone/>
            </a:pPr>
            <a:r>
              <a:rPr lang="cs-CZ" altLang="cs-CZ" sz="2200" dirty="0"/>
              <a:t>Několik rad, které vám pomohou odhalit závažná rizika:</a:t>
            </a:r>
          </a:p>
          <a:p>
            <a:pPr algn="just"/>
            <a:r>
              <a:rPr lang="cs-CZ" altLang="cs-CZ" sz="2200" dirty="0"/>
              <a:t>projděte pracoviště a vyhledávejte možné zdroje nebezpečí, </a:t>
            </a:r>
          </a:p>
          <a:p>
            <a:pPr algn="just"/>
            <a:r>
              <a:rPr lang="cs-CZ" altLang="cs-CZ" sz="2200" dirty="0"/>
              <a:t>prodiskutujte s pracovníky a/nebo jejich zástupci, s jakými potížemi se setkávají,</a:t>
            </a:r>
          </a:p>
          <a:p>
            <a:pPr algn="just"/>
            <a:r>
              <a:rPr lang="cs-CZ" altLang="cs-CZ" sz="2200" dirty="0"/>
              <a:t>vezměte v potaz dlouhodobé ohrožení zdraví (vysokou úroveň hluku nebo vystavení nebezpečným látkám), nezaměřujte se pouze na zřejmá nebo bezprostřední rizika,</a:t>
            </a:r>
          </a:p>
          <a:p>
            <a:pPr algn="just"/>
            <a:r>
              <a:rPr lang="cs-CZ" altLang="cs-CZ" sz="2200" dirty="0"/>
              <a:t>prostudujte si vaše záznamy o pracovních úrazech a nemocích,</a:t>
            </a:r>
          </a:p>
          <a:p>
            <a:pPr algn="just"/>
            <a:r>
              <a:rPr lang="cs-CZ" altLang="cs-CZ" sz="2200" dirty="0"/>
              <a:t>pokuste se získat informace z jiných zdrojů, např.: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 z návodů či provozní dokumentace výrobců a dodavatelů,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 z internetových stránek týkajících se bezpečnosti a ochrany zdraví při 	práci,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 ze záznamů o právních a jiných požadavcích týkajících se pracoviště.</a:t>
            </a:r>
            <a:r>
              <a:rPr lang="cs-CZ" altLang="cs-CZ" sz="1600" dirty="0"/>
              <a:t> 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it-IT" altLang="cs-CZ" dirty="0"/>
              <a:t>Krok 1: Určení rizik a ohrožených osob (1)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87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940279"/>
            <a:ext cx="7991475" cy="529700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U každého rizika je důležité vědět:</a:t>
            </a:r>
            <a:r>
              <a:rPr lang="cs-CZ" altLang="cs-CZ" sz="2800" dirty="0"/>
              <a:t> 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kdo nebo které skupiny osob by mohly být ohroženy: pak je 	snazší určit nejlepší způsob řízení daného rizika,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jak tyto osoby přicházejí s rizikem do styku (např. přímým  	nebo nepřímým vystavením),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jak by tyto osoby mohly být ohroženy, např. k jakému druhu 	poškození zdraví nebo úrazu může dojít.</a:t>
            </a:r>
          </a:p>
          <a:p>
            <a:pPr algn="just">
              <a:lnSpc>
                <a:spcPct val="80000"/>
              </a:lnSpc>
            </a:pPr>
            <a:r>
              <a:rPr lang="cs-CZ" altLang="cs-CZ" dirty="0"/>
              <a:t>Zvláštní pozornost by měla být věnována otázkám pohlaví </a:t>
            </a:r>
            <a:br>
              <a:rPr lang="cs-CZ" altLang="cs-CZ" dirty="0"/>
            </a:br>
            <a:r>
              <a:rPr lang="cs-CZ" altLang="cs-CZ" dirty="0"/>
              <a:t>a skupinám pracovníků, kteří mohou být vystaveni zvýšenému riziku nebo mají zvláštní nároky: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zdravotně postižení pracovníci,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mladší a starší pracovníci,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těhotné ženy a kojící matky,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 pracovníci bez odborné přípravy či zkušeností (např. noví 	pracovníci, sezónní a dočasní pracovníci).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a-DK" altLang="cs-CZ" dirty="0"/>
              <a:t>Krok 1: Určení rizik a ohrožených osob (2)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03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311564"/>
            <a:ext cx="7991475" cy="4554398"/>
          </a:xfrm>
        </p:spPr>
        <p:txBody>
          <a:bodyPr/>
          <a:lstStyle/>
          <a:p>
            <a:pPr marL="360363" indent="-360363" algn="just">
              <a:lnSpc>
                <a:spcPct val="80000"/>
              </a:lnSpc>
            </a:pPr>
            <a:r>
              <a:rPr lang="cs-CZ" altLang="cs-CZ" sz="2200" dirty="0"/>
              <a:t>Abyste mohli rozhodnout, zda je riziko malé, střední nebo vysoké, zvažte: </a:t>
            </a:r>
          </a:p>
          <a:p>
            <a:pPr marL="1028700" lvl="1" indent="-28575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do jaké míry je pravděpodobné, že nebezpečí způsobí zdravotní újmu,</a:t>
            </a:r>
          </a:p>
          <a:p>
            <a:pPr marL="1028700" lvl="1" indent="-28575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o jak vážné poškození zdraví by se pravděpodobně jednalo,</a:t>
            </a:r>
          </a:p>
          <a:p>
            <a:pPr marL="1028700" lvl="1" indent="-28575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jak často (a s jakou intenzitou) jsou pracovníci nebezpečí vystaveni. </a:t>
            </a:r>
          </a:p>
          <a:p>
            <a:pPr marL="360363" indent="-360363" algn="just">
              <a:lnSpc>
                <a:spcPct val="80000"/>
              </a:lnSpc>
            </a:pPr>
            <a:r>
              <a:rPr lang="cs-CZ" altLang="cs-CZ" sz="2200" dirty="0"/>
              <a:t>Jednoduchý postup, který je založen </a:t>
            </a:r>
            <a:r>
              <a:rPr lang="cs-CZ" altLang="cs-CZ" dirty="0"/>
              <a:t>na úsudku a nevyžaduje žádné zvláštní dovednosti ani složité metody</a:t>
            </a:r>
            <a:r>
              <a:rPr lang="cs-CZ" altLang="cs-CZ" sz="2200" dirty="0"/>
              <a:t>, by měl postačovat:</a:t>
            </a:r>
          </a:p>
          <a:p>
            <a:pPr marL="1028700" lvl="1" indent="-28575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u činností se zanedbatelným rizikem,</a:t>
            </a:r>
          </a:p>
          <a:p>
            <a:pPr marL="1028700" lvl="1" indent="-28575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na pracovištích, kde jsou rizika dobře známa nebo snadno určitelná a kde dostupné nástroje k jejich řešení. </a:t>
            </a:r>
          </a:p>
          <a:p>
            <a:pPr marL="360363" indent="-360363" algn="just">
              <a:lnSpc>
                <a:spcPct val="80000"/>
              </a:lnSpc>
            </a:pPr>
            <a:r>
              <a:rPr lang="cs-CZ" altLang="cs-CZ" sz="2200" dirty="0"/>
              <a:t>V případě složitějších rizik nebo činností může být zapotřebí odborných znalostí, podpory a poradenství.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6262" y="426474"/>
            <a:ext cx="7983751" cy="669081"/>
          </a:xfrm>
        </p:spPr>
        <p:txBody>
          <a:bodyPr>
            <a:normAutofit fontScale="92500" lnSpcReduction="10000"/>
          </a:bodyPr>
          <a:lstStyle/>
          <a:p>
            <a:r>
              <a:rPr lang="en-US" altLang="cs-CZ" dirty="0"/>
              <a:t>Krok 2: </a:t>
            </a:r>
            <a:r>
              <a:rPr lang="cs-CZ" noProof="0" dirty="0"/>
              <a:t>Vyhodnocení rizik a jejich seřazení podle priorit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537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15CB3-4C87-4AF8-86B1-2CA0F3AE84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E87819-0025-4C7B-83BD-323D91C915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090379"/>
            <a:ext cx="7991475" cy="5146910"/>
          </a:xfrm>
        </p:spPr>
        <p:txBody>
          <a:bodyPr/>
          <a:lstStyle/>
          <a:p>
            <a:pPr marL="180975" indent="-180975" algn="just">
              <a:buNone/>
            </a:pPr>
            <a:r>
              <a:rPr lang="cs-CZ" altLang="cs-CZ" dirty="0"/>
              <a:t>Při rozhodování o zavedení preventivních a ochranných opatření je zapotřebí zvážit:</a:t>
            </a:r>
          </a:p>
          <a:p>
            <a:pPr marL="180975" indent="-180975" algn="just"/>
            <a:r>
              <a:rPr lang="cs-CZ" altLang="cs-CZ" dirty="0"/>
              <a:t>zda je možné rizika odstranit (zamezit jim), a pokud nikoli:</a:t>
            </a:r>
          </a:p>
          <a:p>
            <a:pPr marL="180975" indent="-180975" algn="just"/>
            <a:r>
              <a:rPr lang="cs-CZ" altLang="cs-CZ" dirty="0"/>
              <a:t>jak je lze minimalizovat nebo dostat pod kontrolu tak, aby nesnižovala míru bezpečnosti a ochrany zdraví osob, které jsou jim vystaveny: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dirty="0"/>
              <a:t> </a:t>
            </a:r>
            <a:r>
              <a:rPr lang="cs-CZ" altLang="cs-CZ" sz="2000" dirty="0"/>
              <a:t>odstraněním rizika u zdroje,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 přizpůsobením práce jednotlivci,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 přizpůsobením se technickému pokroku a změnám informací,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 nahrazením nebezpečných látek bezpečnými nebo méně 	nebezpečnými,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 upřednostněním organizačních nebo kolektivních ochranných 	opatření před opatřeními ochrany individuální (jež jsou až 	poslední možností)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 udělováním příslušných pokynů a poskytováním relevantních 	informací pracovníkům.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60F82C0-1163-45FA-B6BF-4334B497E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it-IT" altLang="cs-CZ" dirty="0"/>
              <a:t>Krok 3: Rozhodnutí o preventivním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572105"/>
      </p:ext>
    </p:extLst>
  </p:cSld>
  <p:clrMapOvr>
    <a:masterClrMapping/>
  </p:clrMapOvr>
</p:sld>
</file>

<file path=ppt/theme/theme1.xml><?xml version="1.0" encoding="utf-8"?>
<a:theme xmlns:a="http://schemas.openxmlformats.org/drawingml/2006/main" name="Rilsa 4:3 Light">
  <a:themeElements>
    <a:clrScheme name="RILSA - PPT Ochre">
      <a:dk1>
        <a:srgbClr val="5E5E5E"/>
      </a:dk1>
      <a:lt1>
        <a:srgbClr val="373737"/>
      </a:lt1>
      <a:dk2>
        <a:srgbClr val="808080"/>
      </a:dk2>
      <a:lt2>
        <a:srgbClr val="4B4B4B"/>
      </a:lt2>
      <a:accent1>
        <a:srgbClr val="FDFDFD"/>
      </a:accent1>
      <a:accent2>
        <a:srgbClr val="E7E7E7"/>
      </a:accent2>
      <a:accent3>
        <a:srgbClr val="C4C4C4"/>
      </a:accent3>
      <a:accent4>
        <a:srgbClr val="9B9B9B"/>
      </a:accent4>
      <a:accent5>
        <a:srgbClr val="696969"/>
      </a:accent5>
      <a:accent6>
        <a:srgbClr val="4B4B4B"/>
      </a:accent6>
      <a:hlink>
        <a:srgbClr val="F0CA81"/>
      </a:hlink>
      <a:folHlink>
        <a:srgbClr val="954F72"/>
      </a:folHlink>
    </a:clrScheme>
    <a:fontScheme name="Vlastní 1">
      <a:majorFont>
        <a:latin typeface="Nunito Sans ExtraLight"/>
        <a:ea typeface=""/>
        <a:cs typeface=""/>
      </a:majorFont>
      <a:minorFont>
        <a:latin typeface="Nunito Sans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šablona RILSA - Ochre - ke schválení.potx" id="{569C9269-A8ED-42E6-B0F2-0AC787BDC273}" vid="{3B7358B9-0661-4CA4-BFFE-651D9A91A8F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d7b1ba-8928-46ed-a450-2dba5e5b219f">
      <Terms xmlns="http://schemas.microsoft.com/office/infopath/2007/PartnerControls"/>
    </lcf76f155ced4ddcb4097134ff3c332f>
    <BPZ xmlns="8bd7b1ba-8928-46ed-a450-2dba5e5b219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CACE67AF397464EABE4F444B49D75E1" ma:contentTypeVersion="13" ma:contentTypeDescription="Vytvoří nový dokument" ma:contentTypeScope="" ma:versionID="007ff71ceea7b015794c82473aa32ec3">
  <xsd:schema xmlns:xsd="http://www.w3.org/2001/XMLSchema" xmlns:xs="http://www.w3.org/2001/XMLSchema" xmlns:p="http://schemas.microsoft.com/office/2006/metadata/properties" xmlns:ns2="8bd7b1ba-8928-46ed-a450-2dba5e5b219f" targetNamespace="http://schemas.microsoft.com/office/2006/metadata/properties" ma:root="true" ma:fieldsID="e98a8b6d74971427b6bc88473293d630" ns2:_="">
    <xsd:import namespace="8bd7b1ba-8928-46ed-a450-2dba5e5b21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2:MediaServiceOCR" minOccurs="0"/>
                <xsd:element ref="ns2:MediaServiceBillingMetadata" minOccurs="0"/>
                <xsd:element ref="ns2:BPZ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7b1ba-8928-46ed-a450-2dba5e5b21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Značky obrázků" ma:readOnly="false" ma:fieldId="{5cf76f15-5ced-4ddc-b409-7134ff3c332f}" ma:taxonomyMulti="true" ma:sspId="e750a772-9614-4ec0-a033-cf7cca55fc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19" nillable="true" ma:displayName="MediaServiceBillingMetadata" ma:hidden="true" ma:internalName="MediaServiceBillingMetadata" ma:readOnly="true">
      <xsd:simpleType>
        <xsd:restriction base="dms:Note"/>
      </xsd:simpleType>
    </xsd:element>
    <xsd:element name="BPZ" ma:index="20" nillable="true" ma:displayName="BPZ" ma:format="Dropdown" ma:internalName="BPZ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D0A440-E4DC-4887-8333-F73AAFA23A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3D5E70-26C9-4C9A-B27B-0AC51CCC8CD1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ac9db819-4d8f-40bf-9c2f-ce867ded6740"/>
    <ds:schemaRef ds:uri="http://purl.org/dc/elements/1.1/"/>
    <ds:schemaRef ds:uri="75e1dfde-f90c-4c28-bc15-aa72b8f11990"/>
    <ds:schemaRef ds:uri="http://www.w3.org/XML/1998/namespace"/>
    <ds:schemaRef ds:uri="http://purl.org/dc/dcmitype/"/>
    <ds:schemaRef ds:uri="bb530b19-209f-4bd7-a3c5-fa3b24f4b9d5"/>
    <ds:schemaRef ds:uri="64b660fb-1933-48d9-8623-2d8cff15aa45"/>
    <ds:schemaRef ds:uri="0c4f9466-4e33-47b4-a95b-9c92da8ed64d"/>
    <ds:schemaRef ds:uri="cc8588b9-f17a-40f2-9a2d-4f7307711339"/>
    <ds:schemaRef ds:uri="8bd7b1ba-8928-46ed-a450-2dba5e5b219f"/>
  </ds:schemaRefs>
</ds:datastoreItem>
</file>

<file path=customXml/itemProps3.xml><?xml version="1.0" encoding="utf-8"?>
<ds:datastoreItem xmlns:ds="http://schemas.openxmlformats.org/officeDocument/2006/customXml" ds:itemID="{8E47A3A8-566C-4333-A0A5-A02A0FB05D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7b1ba-8928-46ed-a450-2dba5e5b2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1194</Words>
  <Application>Microsoft Office PowerPoint</Application>
  <PresentationFormat>Předvádění na obrazovce (4:3)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Nunito Sans ExtraBold</vt:lpstr>
      <vt:lpstr>Calibri</vt:lpstr>
      <vt:lpstr>Nunito Sans SemiBold</vt:lpstr>
      <vt:lpstr>Nunito Sans ExtraLight</vt:lpstr>
      <vt:lpstr>Wingdings</vt:lpstr>
      <vt:lpstr>Nunito Light</vt:lpstr>
      <vt:lpstr>Rilsa 4:3 Light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Malá Věra</dc:creator>
  <cp:lastModifiedBy>Tilhon Jiří</cp:lastModifiedBy>
  <cp:revision>30</cp:revision>
  <dcterms:created xsi:type="dcterms:W3CDTF">2023-06-15T08:50:12Z</dcterms:created>
  <dcterms:modified xsi:type="dcterms:W3CDTF">2025-07-28T07:53:12Z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0x010100ACACE67AF397464EABE4F444B49D75E1</vt:lpwstr>
  </property>
  <property fmtid="{D5CDD505-2E9C-101B-9397-08002B2CF9AE}" pid="3" name="MediaServiceImageTags">
    <vt:lpwstr/>
  </property>
</Properties>
</file>